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118"/>
  </p:notesMasterIdLst>
  <p:sldIdLst>
    <p:sldId id="663" r:id="rId5"/>
    <p:sldId id="504" r:id="rId6"/>
    <p:sldId id="679" r:id="rId7"/>
    <p:sldId id="680" r:id="rId8"/>
    <p:sldId id="683" r:id="rId9"/>
    <p:sldId id="682" r:id="rId10"/>
    <p:sldId id="681" r:id="rId11"/>
    <p:sldId id="521" r:id="rId12"/>
    <p:sldId id="524" r:id="rId13"/>
    <p:sldId id="520" r:id="rId14"/>
    <p:sldId id="518" r:id="rId15"/>
    <p:sldId id="567" r:id="rId16"/>
    <p:sldId id="381" r:id="rId17"/>
    <p:sldId id="514" r:id="rId18"/>
    <p:sldId id="576" r:id="rId19"/>
    <p:sldId id="575" r:id="rId20"/>
    <p:sldId id="519" r:id="rId21"/>
    <p:sldId id="577" r:id="rId22"/>
    <p:sldId id="586" r:id="rId23"/>
    <p:sldId id="585" r:id="rId24"/>
    <p:sldId id="466" r:id="rId25"/>
    <p:sldId id="568" r:id="rId26"/>
    <p:sldId id="571" r:id="rId27"/>
    <p:sldId id="686" r:id="rId28"/>
    <p:sldId id="687" r:id="rId29"/>
    <p:sldId id="688" r:id="rId30"/>
    <p:sldId id="689" r:id="rId31"/>
    <p:sldId id="690" r:id="rId32"/>
    <p:sldId id="691" r:id="rId33"/>
    <p:sldId id="692" r:id="rId34"/>
    <p:sldId id="693" r:id="rId35"/>
    <p:sldId id="694" r:id="rId36"/>
    <p:sldId id="695" r:id="rId37"/>
    <p:sldId id="685" r:id="rId38"/>
    <p:sldId id="696" r:id="rId39"/>
    <p:sldId id="570" r:id="rId40"/>
    <p:sldId id="526" r:id="rId41"/>
    <p:sldId id="480" r:id="rId42"/>
    <p:sldId id="479" r:id="rId43"/>
    <p:sldId id="424" r:id="rId44"/>
    <p:sldId id="569" r:id="rId45"/>
    <p:sldId id="537" r:id="rId46"/>
    <p:sldId id="664" r:id="rId47"/>
    <p:sldId id="258" r:id="rId48"/>
    <p:sldId id="277" r:id="rId49"/>
    <p:sldId id="665" r:id="rId50"/>
    <p:sldId id="276" r:id="rId51"/>
    <p:sldId id="259" r:id="rId52"/>
    <p:sldId id="260" r:id="rId53"/>
    <p:sldId id="261" r:id="rId54"/>
    <p:sldId id="262" r:id="rId55"/>
    <p:sldId id="264" r:id="rId56"/>
    <p:sldId id="263" r:id="rId57"/>
    <p:sldId id="266" r:id="rId58"/>
    <p:sldId id="666" r:id="rId59"/>
    <p:sldId id="265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557" r:id="rId69"/>
    <p:sldId id="560" r:id="rId70"/>
    <p:sldId id="275" r:id="rId71"/>
    <p:sldId id="541" r:id="rId72"/>
    <p:sldId id="671" r:id="rId73"/>
    <p:sldId id="672" r:id="rId74"/>
    <p:sldId id="667" r:id="rId75"/>
    <p:sldId id="580" r:id="rId76"/>
    <p:sldId id="670" r:id="rId77"/>
    <p:sldId id="669" r:id="rId78"/>
    <p:sldId id="673" r:id="rId79"/>
    <p:sldId id="668" r:id="rId80"/>
    <p:sldId id="579" r:id="rId81"/>
    <p:sldId id="587" r:id="rId82"/>
    <p:sldId id="676" r:id="rId83"/>
    <p:sldId id="677" r:id="rId84"/>
    <p:sldId id="675" r:id="rId85"/>
    <p:sldId id="662" r:id="rId86"/>
    <p:sldId id="588" r:id="rId87"/>
    <p:sldId id="578" r:id="rId88"/>
    <p:sldId id="543" r:id="rId89"/>
    <p:sldId id="584" r:id="rId90"/>
    <p:sldId id="621" r:id="rId91"/>
    <p:sldId id="636" r:id="rId92"/>
    <p:sldId id="628" r:id="rId93"/>
    <p:sldId id="629" r:id="rId94"/>
    <p:sldId id="643" r:id="rId95"/>
    <p:sldId id="684" r:id="rId96"/>
    <p:sldId id="633" r:id="rId97"/>
    <p:sldId id="642" r:id="rId98"/>
    <p:sldId id="638" r:id="rId99"/>
    <p:sldId id="607" r:id="rId100"/>
    <p:sldId id="608" r:id="rId101"/>
    <p:sldId id="609" r:id="rId102"/>
    <p:sldId id="610" r:id="rId103"/>
    <p:sldId id="611" r:id="rId104"/>
    <p:sldId id="612" r:id="rId105"/>
    <p:sldId id="625" r:id="rId106"/>
    <p:sldId id="627" r:id="rId107"/>
    <p:sldId id="641" r:id="rId108"/>
    <p:sldId id="630" r:id="rId109"/>
    <p:sldId id="613" r:id="rId110"/>
    <p:sldId id="631" r:id="rId111"/>
    <p:sldId id="640" r:id="rId112"/>
    <p:sldId id="637" r:id="rId113"/>
    <p:sldId id="601" r:id="rId114"/>
    <p:sldId id="602" r:id="rId115"/>
    <p:sldId id="603" r:id="rId116"/>
    <p:sldId id="604" r:id="rId11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663"/>
            <p14:sldId id="504"/>
            <p14:sldId id="679"/>
            <p14:sldId id="680"/>
            <p14:sldId id="683"/>
            <p14:sldId id="682"/>
            <p14:sldId id="681"/>
            <p14:sldId id="521"/>
            <p14:sldId id="524"/>
            <p14:sldId id="520"/>
            <p14:sldId id="518"/>
            <p14:sldId id="567"/>
            <p14:sldId id="381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85"/>
            <p14:sldId id="696"/>
            <p14:sldId id="570"/>
            <p14:sldId id="526"/>
            <p14:sldId id="480"/>
            <p14:sldId id="479"/>
            <p14:sldId id="424"/>
            <p14:sldId id="569"/>
            <p14:sldId id="537"/>
            <p14:sldId id="664"/>
            <p14:sldId id="258"/>
            <p14:sldId id="277"/>
            <p14:sldId id="665"/>
            <p14:sldId id="276"/>
            <p14:sldId id="259"/>
            <p14:sldId id="260"/>
            <p14:sldId id="261"/>
            <p14:sldId id="262"/>
            <p14:sldId id="264"/>
            <p14:sldId id="263"/>
            <p14:sldId id="266"/>
            <p14:sldId id="6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557"/>
            <p14:sldId id="560"/>
            <p14:sldId id="275"/>
            <p14:sldId id="541"/>
            <p14:sldId id="671"/>
            <p14:sldId id="672"/>
            <p14:sldId id="667"/>
            <p14:sldId id="580"/>
            <p14:sldId id="670"/>
            <p14:sldId id="669"/>
            <p14:sldId id="673"/>
            <p14:sldId id="668"/>
            <p14:sldId id="579"/>
            <p14:sldId id="587"/>
            <p14:sldId id="676"/>
            <p14:sldId id="677"/>
            <p14:sldId id="675"/>
            <p14:sldId id="662"/>
            <p14:sldId id="588"/>
            <p14:sldId id="578"/>
            <p14:sldId id="543"/>
            <p14:sldId id="584"/>
            <p14:sldId id="621"/>
            <p14:sldId id="636"/>
            <p14:sldId id="628"/>
            <p14:sldId id="629"/>
            <p14:sldId id="643"/>
            <p14:sldId id="684"/>
            <p14:sldId id="633"/>
            <p14:sldId id="642"/>
            <p14:sldId id="638"/>
            <p14:sldId id="607"/>
            <p14:sldId id="608"/>
            <p14:sldId id="609"/>
            <p14:sldId id="610"/>
            <p14:sldId id="611"/>
            <p14:sldId id="612"/>
            <p14:sldId id="625"/>
            <p14:sldId id="627"/>
            <p14:sldId id="641"/>
            <p14:sldId id="630"/>
            <p14:sldId id="613"/>
            <p14:sldId id="631"/>
            <p14:sldId id="640"/>
            <p14:sldId id="637"/>
            <p14:sldId id="601"/>
            <p14:sldId id="602"/>
            <p14:sldId id="603"/>
            <p14:sldId id="6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F49"/>
    <a:srgbClr val="05B050"/>
    <a:srgbClr val="43BFF7"/>
    <a:srgbClr val="353F48"/>
    <a:srgbClr val="FFE699"/>
    <a:srgbClr val="1F4E79"/>
    <a:srgbClr val="59EC9F"/>
    <a:srgbClr val="FF4909"/>
    <a:srgbClr val="000000"/>
    <a:srgbClr val="1D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5" autoAdjust="0"/>
    <p:restoredTop sz="90845" autoAdjust="0"/>
  </p:normalViewPr>
  <p:slideViewPr>
    <p:cSldViewPr snapToGrid="0">
      <p:cViewPr varScale="1">
        <p:scale>
          <a:sx n="104" d="100"/>
          <a:sy n="104" d="100"/>
        </p:scale>
        <p:origin x="216" y="360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presProps" Target="pres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8345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58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287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27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824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9441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170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542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01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467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4289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7832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937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7068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186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8169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24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46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458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07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201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136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032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6516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72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9562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58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047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60B85-9EB8-9948-A686-5588869B9A82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12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03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microsoft.com/office/2007/relationships/hdphoto" Target="../media/hdphoto8.wdp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2343149" y="1246251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Rounded MT Bold" panose="020F0704030504030204" pitchFamily="34" charset="77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Creator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</a:t>
              </a: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Proto.Actor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TraceLens</a:t>
              </a:r>
              <a:endParaRPr lang="sv-SE" sz="2400" b="1" dirty="0">
                <a:solidFill>
                  <a:srgbClr val="FFE699"/>
                </a:solidFill>
                <a:latin typeface="Calibri" panose="020F0502020204030204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Github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rogeralsing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Mail: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roger@asynkron.se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luster Events">
            <a:extLst>
              <a:ext uri="{FF2B5EF4-FFF2-40B4-BE49-F238E27FC236}">
                <a16:creationId xmlns:a16="http://schemas.microsoft.com/office/drawing/2014/main" id="{EDA61007-0533-594F-8464-E49B98B57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921" r="2219" b="2894"/>
          <a:stretch/>
        </p:blipFill>
        <p:spPr bwMode="auto">
          <a:xfrm>
            <a:off x="320040" y="685800"/>
            <a:ext cx="11601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6116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uster Events">
            <a:extLst>
              <a:ext uri="{FF2B5EF4-FFF2-40B4-BE49-F238E27FC236}">
                <a16:creationId xmlns:a16="http://schemas.microsoft.com/office/drawing/2014/main" id="{497552D8-0536-FC41-929D-AFCBA841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4841" r="2687" b="7054"/>
          <a:stretch/>
        </p:blipFill>
        <p:spPr bwMode="auto">
          <a:xfrm>
            <a:off x="217170" y="1828799"/>
            <a:ext cx="11647170" cy="3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85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Concurrency</a:t>
            </a:r>
            <a:r>
              <a:rPr lang="sv-SE" sz="4000" i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9735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536127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33202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4E411CD7-B1AF-E941-87AE-ED5187CE407C}"/>
              </a:ext>
            </a:extLst>
          </p:cNvPr>
          <p:cNvSpPr/>
          <p:nvPr/>
        </p:nvSpPr>
        <p:spPr>
          <a:xfrm>
            <a:off x="2272747" y="3240157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2</a:t>
            </a: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66E92AC-3723-EB4C-ABDD-54EAACFAE4EE}"/>
              </a:ext>
            </a:extLst>
          </p:cNvPr>
          <p:cNvSpPr/>
          <p:nvPr/>
        </p:nvSpPr>
        <p:spPr>
          <a:xfrm>
            <a:off x="2272747" y="4333461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</a:t>
            </a:r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  <p:cxnSp>
        <p:nvCxnSpPr>
          <p:cNvPr id="16" name="Rak pil 15">
            <a:extLst>
              <a:ext uri="{FF2B5EF4-FFF2-40B4-BE49-F238E27FC236}">
                <a16:creationId xmlns:a16="http://schemas.microsoft.com/office/drawing/2014/main" id="{BEF7D73F-2575-3445-A405-D00061C95A7C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0" cy="4439478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F5FCE34E-EC20-F443-9034-B6263F9A583E}"/>
              </a:ext>
            </a:extLst>
          </p:cNvPr>
          <p:cNvSpPr txBox="1"/>
          <p:nvPr/>
        </p:nvSpPr>
        <p:spPr>
          <a:xfrm rot="16200000">
            <a:off x="-445470" y="3834057"/>
            <a:ext cx="408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message</a:t>
            </a:r>
            <a:r>
              <a:rPr lang="sv-SE" b="1" dirty="0"/>
              <a:t> at a </a:t>
            </a:r>
            <a:r>
              <a:rPr lang="sv-SE" b="1" dirty="0" err="1"/>
              <a:t>time</a:t>
            </a:r>
            <a:r>
              <a:rPr lang="sv-SE" b="1" dirty="0"/>
              <a:t> per </a:t>
            </a:r>
            <a:r>
              <a:rPr lang="sv-SE" b="1" dirty="0" err="1"/>
              <a:t>entity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153744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network</a:t>
            </a:r>
            <a:r>
              <a:rPr lang="sv-SE" sz="4000" i="1" dirty="0">
                <a:latin typeface="+mn-lt"/>
              </a:rPr>
              <a:t> hops</a:t>
            </a:r>
          </a:p>
        </p:txBody>
      </p:sp>
    </p:spTree>
    <p:extLst>
      <p:ext uri="{BB962C8B-B14F-4D97-AF65-F5344CB8AC3E}">
        <p14:creationId xmlns:p14="http://schemas.microsoft.com/office/powerpoint/2010/main" val="3161639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795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3A1A215-8450-1C48-99C5-EF9C3CB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20" y="127506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13C891E-3C20-F448-BC08-2D2CF9FA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75" y="2118077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1EE842B1-2C89-BA44-BD00-44017FB7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53" y="3699192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E74B90E-B0E3-7F40-93F8-8C1BA42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6" y="4380206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A938F860-2842-8E47-97C6-33EE128D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3" y="4969783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7585FB0A-8161-7846-90DE-E9E2BAEB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32" y="3255330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32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Local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Affinity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690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Actor">
            <a:extLst>
              <a:ext uri="{FF2B5EF4-FFF2-40B4-BE49-F238E27FC236}">
                <a16:creationId xmlns:a16="http://schemas.microsoft.com/office/drawing/2014/main" id="{7E2E3C54-4DFF-784E-BBF6-32831295B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426" r="4479" b="2195"/>
          <a:stretch/>
        </p:blipFill>
        <p:spPr bwMode="auto">
          <a:xfrm>
            <a:off x="1536700" y="1118130"/>
            <a:ext cx="8877300" cy="46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42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or">
            <a:extLst>
              <a:ext uri="{FF2B5EF4-FFF2-40B4-BE49-F238E27FC236}">
                <a16:creationId xmlns:a16="http://schemas.microsoft.com/office/drawing/2014/main" id="{DE50043C-5BDB-A64B-A657-C9CE6A8F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407" r="1569" b="2593"/>
          <a:stretch/>
        </p:blipFill>
        <p:spPr bwMode="auto">
          <a:xfrm>
            <a:off x="1612900" y="165100"/>
            <a:ext cx="90424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4FD94C-E6F1-CB44-B6DC-AF1C722F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4118927"/>
            <a:ext cx="575657" cy="5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45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or">
            <a:extLst>
              <a:ext uri="{FF2B5EF4-FFF2-40B4-BE49-F238E27FC236}">
                <a16:creationId xmlns:a16="http://schemas.microsoft.com/office/drawing/2014/main" id="{76ACF73B-927C-5D45-B026-214B35F54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851" r="1569" b="3149"/>
          <a:stretch/>
        </p:blipFill>
        <p:spPr bwMode="auto">
          <a:xfrm>
            <a:off x="1524000" y="127000"/>
            <a:ext cx="91313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06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ctor">
            <a:extLst>
              <a:ext uri="{FF2B5EF4-FFF2-40B4-BE49-F238E27FC236}">
                <a16:creationId xmlns:a16="http://schemas.microsoft.com/office/drawing/2014/main" id="{6EA25704-1642-8CED-6DF0-FF605E777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53" r="3750" b="3554"/>
          <a:stretch/>
        </p:blipFill>
        <p:spPr bwMode="auto">
          <a:xfrm>
            <a:off x="1536701" y="1271540"/>
            <a:ext cx="9004300" cy="46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1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89863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89863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Arial Rounded MT Bold" panose="020F0704030504030204" pitchFamily="34" charset="77"/>
              </a:rPr>
              <a:t>OOP </a:t>
            </a:r>
            <a:r>
              <a:rPr lang="sv-SE" sz="6000" dirty="0">
                <a:latin typeface="Arial Rounded MT Bold" panose="020F0704030504030204" pitchFamily="34" charset="77"/>
              </a:rPr>
              <a:t>vs.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Actor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Model</a:t>
            </a:r>
            <a:endParaRPr lang="sv-SE" sz="6000" b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562221" y="42778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Up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6527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Goroutines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WaitGroups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Multi-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Core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programming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EEC4B2E-11C2-85F5-ECC9-ABC1F22BC128}"/>
              </a:ext>
            </a:extLst>
          </p:cNvPr>
          <p:cNvSpPr txBox="1"/>
          <p:nvPr/>
        </p:nvSpPr>
        <p:spPr>
          <a:xfrm>
            <a:off x="6560821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Tasks / </a:t>
            </a:r>
            <a:r>
              <a:rPr lang="sv-SE" sz="2400" b="1" i="1" dirty="0" err="1">
                <a:solidFill>
                  <a:srgbClr val="FFE699"/>
                </a:solidFill>
              </a:rPr>
              <a:t>Dataflow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What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happens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when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you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cannot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</a:p>
          <a:p>
            <a:r>
              <a:rPr lang="sv-SE" sz="4000" i="1" dirty="0" err="1">
                <a:latin typeface="Arial Rounded MT Bold" panose="020F0704030504030204" pitchFamily="34" charset="77"/>
              </a:rPr>
              <a:t>scale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up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any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more</a:t>
            </a:r>
            <a:r>
              <a:rPr lang="sv-SE" sz="4000" i="1" dirty="0">
                <a:latin typeface="Arial Rounded MT Bold" panose="020F070403050403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Out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CE7BD8E-5B41-7076-0149-EC0EE8FA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How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Goroutine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9B6BD645-9180-46FF-9F19-907A53F3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88" y="2400301"/>
            <a:ext cx="8647623" cy="2387599"/>
          </a:xfrm>
          <a:prstGeom prst="rect">
            <a:avLst/>
          </a:prstGeom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3F638E-C18C-748E-53D9-09BA4707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7899"/>
            <a:ext cx="12192000" cy="840230"/>
          </a:xfr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Scaling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up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and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with</a:t>
            </a:r>
            <a:endParaRPr lang="sv-SE" sz="54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if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>
                <a:latin typeface="Arial Rounded MT Bold" panose="020F0704030504030204" pitchFamily="34" charset="77"/>
              </a:rPr>
              <a:t>Scale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up</a:t>
            </a:r>
            <a:r>
              <a:rPr lang="sv-SE" sz="4000" b="1" dirty="0">
                <a:latin typeface="Arial Rounded MT Bold" panose="020F0704030504030204" pitchFamily="34" charset="77"/>
              </a:rPr>
              <a:t> and </a:t>
            </a:r>
            <a:r>
              <a:rPr lang="sv-SE" sz="4000" b="1" dirty="0" err="1">
                <a:latin typeface="Arial Rounded MT Bold" panose="020F0704030504030204" pitchFamily="34" charset="77"/>
              </a:rPr>
              <a:t>out</a:t>
            </a:r>
            <a:r>
              <a:rPr lang="sv-SE" sz="4000" b="1" dirty="0">
                <a:latin typeface="Arial Rounded MT Bold" panose="020F0704030504030204" pitchFamily="34" charset="77"/>
              </a:rPr>
              <a:t>, </a:t>
            </a:r>
            <a:r>
              <a:rPr lang="sv-SE" sz="4000" b="1" dirty="0" err="1">
                <a:latin typeface="Arial Rounded MT Bold" panose="020F0704030504030204" pitchFamily="34" charset="77"/>
              </a:rPr>
              <a:t>are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essentially</a:t>
            </a:r>
            <a:r>
              <a:rPr lang="sv-SE" sz="4000" b="1" dirty="0">
                <a:latin typeface="Arial Rounded MT Bold" panose="020F0704030504030204" pitchFamily="34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Tell vs Ask, Push vs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 algn="ctr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durability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 algn="ctr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345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Fire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Forget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At </a:t>
            </a:r>
            <a:r>
              <a:rPr lang="sv-SE" sz="2400" b="1" i="1" dirty="0" err="1">
                <a:solidFill>
                  <a:srgbClr val="FFE699"/>
                </a:solidFill>
              </a:rPr>
              <a:t>most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delivery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A8F0C5C1-3877-3F2D-836A-252BCD15556E}"/>
              </a:ext>
            </a:extLst>
          </p:cNvPr>
          <p:cNvGrpSpPr/>
          <p:nvPr/>
        </p:nvGrpSpPr>
        <p:grpSpPr>
          <a:xfrm>
            <a:off x="3889101" y="3429000"/>
            <a:ext cx="4413797" cy="997527"/>
            <a:chOff x="3373904" y="3429000"/>
            <a:chExt cx="4413797" cy="997527"/>
          </a:xfrm>
        </p:grpSpPr>
        <p:cxnSp>
          <p:nvCxnSpPr>
            <p:cNvPr id="3" name="Straight Connector 9">
              <a:extLst>
                <a:ext uri="{FF2B5EF4-FFF2-40B4-BE49-F238E27FC236}">
                  <a16:creationId xmlns:a16="http://schemas.microsoft.com/office/drawing/2014/main" id="{CA5CB9AF-85AA-5D7D-A42B-4C06B158EEAB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4371431" y="3927764"/>
              <a:ext cx="2418743" cy="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D0F92B-F141-8219-2CE5-76D9F9E8EFED}"/>
                </a:ext>
              </a:extLst>
            </p:cNvPr>
            <p:cNvSpPr/>
            <p:nvPr/>
          </p:nvSpPr>
          <p:spPr>
            <a:xfrm>
              <a:off x="3373904" y="34290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A</a:t>
              </a: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BC9B7C40-12D3-942E-CB27-F508864EB794}"/>
                </a:ext>
              </a:extLst>
            </p:cNvPr>
            <p:cNvSpPr/>
            <p:nvPr/>
          </p:nvSpPr>
          <p:spPr>
            <a:xfrm>
              <a:off x="6790174" y="3429000"/>
              <a:ext cx="997527" cy="997527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B</a:t>
              </a:r>
            </a:p>
          </p:txBody>
        </p:sp>
      </p:grp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597977" y="4918414"/>
            <a:ext cx="2418743" cy="997526"/>
          </a:xfrm>
          <a:prstGeom prst="wedgeEllipseCallout">
            <a:avLst>
              <a:gd name="adj1" fmla="val 27171"/>
              <a:gd name="adj2" fmla="val -12072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7388769" y="374765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98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Manual </a:t>
            </a:r>
            <a:r>
              <a:rPr lang="sv-SE" sz="2400" b="1" i="1" dirty="0" err="1">
                <a:solidFill>
                  <a:srgbClr val="FFE699"/>
                </a:solidFill>
              </a:rPr>
              <a:t>Requests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Zero</a:t>
            </a:r>
            <a:r>
              <a:rPr lang="sv-SE" sz="2400" b="1" i="1" dirty="0">
                <a:solidFill>
                  <a:srgbClr val="FFE699"/>
                </a:solidFill>
              </a:rPr>
              <a:t> overhead, just </a:t>
            </a: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959671"/>
            <a:ext cx="2418743" cy="997526"/>
          </a:xfrm>
          <a:prstGeom prst="wedgeEllipseCallout">
            <a:avLst>
              <a:gd name="adj1" fmla="val 15421"/>
              <a:gd name="adj2" fmla="val 9234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a PID as part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439749" y="4785810"/>
            <a:ext cx="2418743" cy="997526"/>
          </a:xfrm>
          <a:prstGeom prst="wedgeEllipseCallout">
            <a:avLst>
              <a:gd name="adj1" fmla="val 6736"/>
              <a:gd name="adj2" fmla="val -7488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PID</a:t>
            </a:r>
          </a:p>
        </p:txBody>
      </p:sp>
      <p:sp>
        <p:nvSpPr>
          <p:cNvPr id="9" name="Oval Callout 20">
            <a:extLst>
              <a:ext uri="{FF2B5EF4-FFF2-40B4-BE49-F238E27FC236}">
                <a16:creationId xmlns:a16="http://schemas.microsoft.com/office/drawing/2014/main" id="{64F4B7D2-3CE7-46F9-07FB-9DB1D8C0E983}"/>
              </a:ext>
            </a:extLst>
          </p:cNvPr>
          <p:cNvSpPr/>
          <p:nvPr/>
        </p:nvSpPr>
        <p:spPr>
          <a:xfrm>
            <a:off x="2051222" y="4785809"/>
            <a:ext cx="2573919" cy="1108363"/>
          </a:xfrm>
          <a:prstGeom prst="wedgeEllipseCallout">
            <a:avLst>
              <a:gd name="adj1" fmla="val 29725"/>
              <a:gd name="adj2" fmla="val -9346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6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Context.Request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(</a:t>
            </a:r>
            <a:r>
              <a:rPr lang="sv-SE" sz="2400" b="1" i="1" dirty="0" err="1">
                <a:solidFill>
                  <a:srgbClr val="FFE699"/>
                </a:solidFill>
              </a:rPr>
              <a:t>Almost</a:t>
            </a:r>
            <a:r>
              <a:rPr lang="sv-SE" sz="2400" b="1" i="1" dirty="0">
                <a:solidFill>
                  <a:srgbClr val="FFE699"/>
                </a:solidFill>
              </a:rPr>
              <a:t>) </a:t>
            </a:r>
            <a:r>
              <a:rPr lang="sv-SE" sz="2400" b="1" i="1" dirty="0" err="1">
                <a:solidFill>
                  <a:srgbClr val="FFE699"/>
                </a:solidFill>
              </a:rPr>
              <a:t>Zero</a:t>
            </a:r>
            <a:r>
              <a:rPr lang="sv-SE" sz="2400" b="1" i="1" dirty="0">
                <a:solidFill>
                  <a:srgbClr val="FFE699"/>
                </a:solidFill>
              </a:rPr>
              <a:t> overhead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959671"/>
            <a:ext cx="2418743" cy="997526"/>
          </a:xfrm>
          <a:prstGeom prst="wedgeEllipseCallout">
            <a:avLst>
              <a:gd name="adj1" fmla="val 15421"/>
              <a:gd name="adj2" fmla="val 9234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wrapped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439749" y="4785810"/>
            <a:ext cx="2418743" cy="997526"/>
          </a:xfrm>
          <a:prstGeom prst="wedgeEllipseCallout">
            <a:avLst>
              <a:gd name="adj1" fmla="val 6736"/>
              <a:gd name="adj2" fmla="val -7488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9" name="Oval Callout 20">
            <a:extLst>
              <a:ext uri="{FF2B5EF4-FFF2-40B4-BE49-F238E27FC236}">
                <a16:creationId xmlns:a16="http://schemas.microsoft.com/office/drawing/2014/main" id="{55B76195-B1C2-4EB4-E9EE-C3A01E4A89EE}"/>
              </a:ext>
            </a:extLst>
          </p:cNvPr>
          <p:cNvSpPr/>
          <p:nvPr/>
        </p:nvSpPr>
        <p:spPr>
          <a:xfrm>
            <a:off x="2051222" y="4785809"/>
            <a:ext cx="2573919" cy="1108363"/>
          </a:xfrm>
          <a:prstGeom prst="wedgeEllipseCallout">
            <a:avLst>
              <a:gd name="adj1" fmla="val 29725"/>
              <a:gd name="adj2" fmla="val -9346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61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Context.RequestFuture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Allocates</a:t>
            </a:r>
            <a:r>
              <a:rPr lang="sv-SE" sz="2400" b="1" i="1" dirty="0">
                <a:solidFill>
                  <a:srgbClr val="FFE699"/>
                </a:solidFill>
              </a:rPr>
              <a:t> a Temp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(</a:t>
            </a:r>
            <a:r>
              <a:rPr lang="sv-SE" sz="2400" b="1" i="1" dirty="0" err="1">
                <a:solidFill>
                  <a:srgbClr val="FFE699"/>
                </a:solidFill>
              </a:rPr>
              <a:t>Future</a:t>
            </a:r>
            <a:r>
              <a:rPr lang="sv-SE" sz="2400" b="1" i="1" dirty="0">
                <a:solidFill>
                  <a:srgbClr val="FFE699"/>
                </a:solidFill>
              </a:rPr>
              <a:t>)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825626"/>
            <a:ext cx="2971116" cy="1131571"/>
          </a:xfrm>
          <a:prstGeom prst="wedgeEllipseCallout">
            <a:avLst>
              <a:gd name="adj1" fmla="val 5855"/>
              <a:gd name="adj2" fmla="val 8906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”Sender” is PID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4740543" y="4280443"/>
            <a:ext cx="2710912" cy="116575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906552" y="414213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651593" y="4801348"/>
            <a:ext cx="2418743" cy="997526"/>
          </a:xfrm>
          <a:prstGeom prst="wedgeEllipseCallout">
            <a:avLst>
              <a:gd name="adj1" fmla="val 1116"/>
              <a:gd name="adj2" fmla="val -7241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0EC3B8FC-B2B4-2008-E833-EBF04988F6A8}"/>
              </a:ext>
            </a:extLst>
          </p:cNvPr>
          <p:cNvSpPr/>
          <p:nvPr/>
        </p:nvSpPr>
        <p:spPr>
          <a:xfrm>
            <a:off x="3889100" y="5300110"/>
            <a:ext cx="997527" cy="997527"/>
          </a:xfrm>
          <a:prstGeom prst="ellipse">
            <a:avLst/>
          </a:prstGeom>
          <a:solidFill>
            <a:srgbClr val="05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Future</a:t>
            </a:r>
            <a:endParaRPr lang="sv-SE" sz="1400" b="1" dirty="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163C33CD-D256-2D90-0645-3D2A5B307F7F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387864" y="4426527"/>
            <a:ext cx="1" cy="87358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Callout 20">
            <a:extLst>
              <a:ext uri="{FF2B5EF4-FFF2-40B4-BE49-F238E27FC236}">
                <a16:creationId xmlns:a16="http://schemas.microsoft.com/office/drawing/2014/main" id="{EE6DF89D-1CFC-8762-5D14-7DC739F1F72A}"/>
              </a:ext>
            </a:extLst>
          </p:cNvPr>
          <p:cNvSpPr/>
          <p:nvPr/>
        </p:nvSpPr>
        <p:spPr>
          <a:xfrm>
            <a:off x="406786" y="4142134"/>
            <a:ext cx="2971116" cy="1131571"/>
          </a:xfrm>
          <a:prstGeom prst="wedgeEllipseCallout">
            <a:avLst>
              <a:gd name="adj1" fmla="val 62833"/>
              <a:gd name="adj2" fmla="val -4415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A’s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mailbox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00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ED2DDB61-B43A-5A83-48A6-FBCF5205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81" y="0"/>
            <a:ext cx="4414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5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What</a:t>
            </a:r>
            <a:r>
              <a:rPr lang="sv-SE" sz="2400" b="1" i="1" dirty="0">
                <a:solidFill>
                  <a:srgbClr val="FFE699"/>
                </a:solidFill>
              </a:rPr>
              <a:t> is the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Create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Props, </a:t>
            </a:r>
            <a:r>
              <a:rPr lang="sv-SE" sz="2400" b="1" i="1" dirty="0" err="1">
                <a:solidFill>
                  <a:srgbClr val="FFE699"/>
                </a:solidFill>
              </a:rPr>
              <a:t>PIDs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interface, </a:t>
            </a:r>
            <a:r>
              <a:rPr lang="sv-SE" sz="2400" b="1" i="1" dirty="0" err="1">
                <a:solidFill>
                  <a:srgbClr val="FFE699"/>
                </a:solidFill>
              </a:rPr>
              <a:t>Func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- </a:t>
            </a:r>
            <a:r>
              <a:rPr lang="sv-SE" sz="2400" b="1" i="1" dirty="0" err="1">
                <a:solidFill>
                  <a:srgbClr val="FFE699"/>
                </a:solidFill>
              </a:rPr>
              <a:t>importance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immutability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Futures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Await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Reenter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0357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Context.ReenterAfter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Allocates</a:t>
            </a:r>
            <a:r>
              <a:rPr lang="sv-SE" sz="2400" b="1" i="1" dirty="0">
                <a:solidFill>
                  <a:srgbClr val="FFE699"/>
                </a:solidFill>
              </a:rPr>
              <a:t> a Temp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(</a:t>
            </a:r>
            <a:r>
              <a:rPr lang="sv-SE" sz="2400" b="1" i="1" dirty="0" err="1">
                <a:solidFill>
                  <a:srgbClr val="FFE699"/>
                </a:solidFill>
              </a:rPr>
              <a:t>Future</a:t>
            </a:r>
            <a:r>
              <a:rPr lang="sv-SE" sz="2400" b="1" i="1" dirty="0">
                <a:solidFill>
                  <a:srgbClr val="FFE699"/>
                </a:solidFill>
              </a:rPr>
              <a:t>)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825626"/>
            <a:ext cx="2971116" cy="1131571"/>
          </a:xfrm>
          <a:prstGeom prst="wedgeEllipseCallout">
            <a:avLst>
              <a:gd name="adj1" fmla="val 5855"/>
              <a:gd name="adj2" fmla="val 8906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”Sender” is PID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4740543" y="4280443"/>
            <a:ext cx="2710912" cy="116575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906552" y="414213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651593" y="4801348"/>
            <a:ext cx="2418743" cy="997526"/>
          </a:xfrm>
          <a:prstGeom prst="wedgeEllipseCallout">
            <a:avLst>
              <a:gd name="adj1" fmla="val 1116"/>
              <a:gd name="adj2" fmla="val -7241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0EC3B8FC-B2B4-2008-E833-EBF04988F6A8}"/>
              </a:ext>
            </a:extLst>
          </p:cNvPr>
          <p:cNvSpPr/>
          <p:nvPr/>
        </p:nvSpPr>
        <p:spPr>
          <a:xfrm>
            <a:off x="3889100" y="5300110"/>
            <a:ext cx="997527" cy="997527"/>
          </a:xfrm>
          <a:prstGeom prst="ellipse">
            <a:avLst/>
          </a:prstGeom>
          <a:solidFill>
            <a:srgbClr val="05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Future</a:t>
            </a:r>
            <a:endParaRPr lang="sv-SE" sz="1400" b="1" dirty="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163C33CD-D256-2D90-0645-3D2A5B307F7F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387864" y="4426527"/>
            <a:ext cx="1" cy="87358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Callout 20">
            <a:extLst>
              <a:ext uri="{FF2B5EF4-FFF2-40B4-BE49-F238E27FC236}">
                <a16:creationId xmlns:a16="http://schemas.microsoft.com/office/drawing/2014/main" id="{EE6DF89D-1CFC-8762-5D14-7DC739F1F72A}"/>
              </a:ext>
            </a:extLst>
          </p:cNvPr>
          <p:cNvSpPr/>
          <p:nvPr/>
        </p:nvSpPr>
        <p:spPr>
          <a:xfrm>
            <a:off x="406786" y="4142134"/>
            <a:ext cx="2971116" cy="1131571"/>
          </a:xfrm>
          <a:prstGeom prst="wedgeEllipseCallout">
            <a:avLst>
              <a:gd name="adj1" fmla="val 62833"/>
              <a:gd name="adj2" fmla="val -4415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Mailbox is not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5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641F3E5B-6586-1FFB-6935-FF9C2266E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78" y="556348"/>
            <a:ext cx="7772400" cy="57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51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Context.Forward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Propagates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and Sender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8A853061-4A15-D6DF-8458-901BEA1F750C}"/>
              </a:ext>
            </a:extLst>
          </p:cNvPr>
          <p:cNvSpPr/>
          <p:nvPr/>
        </p:nvSpPr>
        <p:spPr>
          <a:xfrm>
            <a:off x="5597235" y="3071078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1" name="Oval Callout 20">
            <a:extLst>
              <a:ext uri="{FF2B5EF4-FFF2-40B4-BE49-F238E27FC236}">
                <a16:creationId xmlns:a16="http://schemas.microsoft.com/office/drawing/2014/main" id="{BC07BB56-2710-3021-866F-76B1BA0AE60C}"/>
              </a:ext>
            </a:extLst>
          </p:cNvPr>
          <p:cNvSpPr/>
          <p:nvPr/>
        </p:nvSpPr>
        <p:spPr>
          <a:xfrm>
            <a:off x="5793569" y="1577043"/>
            <a:ext cx="3572853" cy="965087"/>
          </a:xfrm>
          <a:prstGeom prst="wedgeEllipseCallout">
            <a:avLst>
              <a:gd name="adj1" fmla="val -27097"/>
              <a:gd name="adj2" fmla="val 1128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”Forwards” to C</a:t>
            </a:r>
          </a:p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as Sender</a:t>
            </a:r>
          </a:p>
        </p:txBody>
      </p:sp>
    </p:spTree>
    <p:extLst>
      <p:ext uri="{BB962C8B-B14F-4D97-AF65-F5344CB8AC3E}">
        <p14:creationId xmlns:p14="http://schemas.microsoft.com/office/powerpoint/2010/main" val="1679373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497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Push vs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Prefer</a:t>
            </a:r>
            <a:r>
              <a:rPr lang="sv-SE" sz="2400" b="1" i="1" dirty="0">
                <a:solidFill>
                  <a:srgbClr val="FFE699"/>
                </a:solidFill>
              </a:rPr>
              <a:t> Push </a:t>
            </a:r>
            <a:r>
              <a:rPr lang="sv-SE" sz="2400" b="1" i="1" dirty="0" err="1">
                <a:solidFill>
                  <a:srgbClr val="FFE699"/>
                </a:solidFill>
              </a:rPr>
              <a:t>instead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If </a:t>
            </a:r>
            <a:r>
              <a:rPr lang="sv-SE" sz="2400" b="1" i="1" dirty="0" err="1">
                <a:solidFill>
                  <a:srgbClr val="FFE699"/>
                </a:solidFill>
              </a:rPr>
              <a:t>something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happens</a:t>
            </a:r>
            <a:r>
              <a:rPr lang="sv-SE" sz="2400" b="1" i="1" dirty="0">
                <a:solidFill>
                  <a:srgbClr val="FFE699"/>
                </a:solidFill>
              </a:rPr>
              <a:t> in B, push an event to A, so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answer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Whenever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needs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answer</a:t>
            </a:r>
            <a:r>
              <a:rPr lang="sv-SE" sz="2400" b="1" i="1" dirty="0">
                <a:solidFill>
                  <a:srgbClr val="FFE699"/>
                </a:solidFill>
              </a:rPr>
              <a:t>, it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has it, </a:t>
            </a:r>
            <a:r>
              <a:rPr lang="sv-SE" sz="2400" b="1" i="1" dirty="0" err="1">
                <a:solidFill>
                  <a:srgbClr val="FFE699"/>
                </a:solidFill>
              </a:rPr>
              <a:t>which</a:t>
            </a:r>
            <a:r>
              <a:rPr lang="sv-SE" sz="2400" b="1" i="1" dirty="0">
                <a:solidFill>
                  <a:srgbClr val="FFE699"/>
                </a:solidFill>
              </a:rPr>
              <a:t> is 0 </a:t>
            </a:r>
            <a:r>
              <a:rPr lang="sv-SE" sz="2400" b="1" i="1" dirty="0" err="1">
                <a:solidFill>
                  <a:srgbClr val="FFE699"/>
                </a:solidFill>
              </a:rPr>
              <a:t>latency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4886628" y="4485977"/>
            <a:ext cx="2418743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98721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987213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8FAFB989-F0F8-1E2A-B2E6-B707DA1E96DB}"/>
              </a:ext>
            </a:extLst>
          </p:cNvPr>
          <p:cNvCxnSpPr>
            <a:cxnSpLocks/>
            <a:stCxn id="9" idx="7"/>
            <a:endCxn id="12" idx="1"/>
          </p:cNvCxnSpPr>
          <p:nvPr/>
        </p:nvCxnSpPr>
        <p:spPr>
          <a:xfrm>
            <a:off x="4740544" y="5641432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3">
            <a:extLst>
              <a:ext uri="{FF2B5EF4-FFF2-40B4-BE49-F238E27FC236}">
                <a16:creationId xmlns:a16="http://schemas.microsoft.com/office/drawing/2014/main" id="{6C993C89-7D1B-3A8C-420D-29692B0AD571}"/>
              </a:ext>
            </a:extLst>
          </p:cNvPr>
          <p:cNvSpPr/>
          <p:nvPr/>
        </p:nvSpPr>
        <p:spPr>
          <a:xfrm>
            <a:off x="3889101" y="549534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078854E8-8A13-B12B-D533-1D0DE2650C0A}"/>
              </a:ext>
            </a:extLst>
          </p:cNvPr>
          <p:cNvSpPr/>
          <p:nvPr/>
        </p:nvSpPr>
        <p:spPr>
          <a:xfrm>
            <a:off x="7305371" y="5495348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EB591CA-D502-0CFC-91B8-F8A1185E455F}"/>
              </a:ext>
            </a:extLst>
          </p:cNvPr>
          <p:cNvCxnSpPr>
            <a:cxnSpLocks/>
            <a:stCxn id="9" idx="5"/>
            <a:endCxn id="12" idx="3"/>
          </p:cNvCxnSpPr>
          <p:nvPr/>
        </p:nvCxnSpPr>
        <p:spPr>
          <a:xfrm>
            <a:off x="4740544" y="6346791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827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81A2B-01D3-9DA4-2483-DAC5FD65A7F3}"/>
              </a:ext>
            </a:extLst>
          </p:cNvPr>
          <p:cNvSpPr txBox="1"/>
          <p:nvPr/>
        </p:nvSpPr>
        <p:spPr>
          <a:xfrm>
            <a:off x="1998856" y="0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Aggregating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Hierarchical</a:t>
            </a:r>
            <a:r>
              <a:rPr lang="sv-SE" sz="4000" b="0" i="1" dirty="0">
                <a:latin typeface="+mn-lt"/>
              </a:rPr>
              <a:t> Data</a:t>
            </a:r>
            <a:endParaRPr lang="sv-SE" sz="4000" i="1" dirty="0">
              <a:latin typeface="+mn-lt"/>
            </a:endParaRP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9D9E19E1-87B3-6DF9-09DB-1896AB43B409}"/>
              </a:ext>
            </a:extLst>
          </p:cNvPr>
          <p:cNvCxnSpPr>
            <a:cxnSpLocks/>
            <a:stCxn id="30" idx="3"/>
            <a:endCxn id="24" idx="7"/>
          </p:cNvCxnSpPr>
          <p:nvPr/>
        </p:nvCxnSpPr>
        <p:spPr>
          <a:xfrm flipH="1">
            <a:off x="5256478" y="2333243"/>
            <a:ext cx="448000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477B7-1FF7-62AD-4D75-845058147588}"/>
              </a:ext>
            </a:extLst>
          </p:cNvPr>
          <p:cNvCxnSpPr>
            <a:stCxn id="24" idx="3"/>
            <a:endCxn id="23" idx="7"/>
          </p:cNvCxnSpPr>
          <p:nvPr/>
        </p:nvCxnSpPr>
        <p:spPr>
          <a:xfrm flipH="1">
            <a:off x="4199568" y="349773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91E99D49-E871-9E3E-90F2-9ED3E39A5538}"/>
              </a:ext>
            </a:extLst>
          </p:cNvPr>
          <p:cNvCxnSpPr>
            <a:stCxn id="23" idx="3"/>
            <a:endCxn id="31" idx="7"/>
          </p:cNvCxnSpPr>
          <p:nvPr/>
        </p:nvCxnSpPr>
        <p:spPr>
          <a:xfrm flipH="1">
            <a:off x="3086972" y="459617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1D26FEA-97D2-F057-03C0-6DA4ABBE6898}"/>
              </a:ext>
            </a:extLst>
          </p:cNvPr>
          <p:cNvCxnSpPr>
            <a:stCxn id="23" idx="5"/>
            <a:endCxn id="21" idx="1"/>
          </p:cNvCxnSpPr>
          <p:nvPr/>
        </p:nvCxnSpPr>
        <p:spPr>
          <a:xfrm>
            <a:off x="4199568" y="459617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B868CB73-A26E-618C-73EC-66A98A91C299}"/>
              </a:ext>
            </a:extLst>
          </p:cNvPr>
          <p:cNvCxnSpPr>
            <a:stCxn id="25" idx="5"/>
            <a:endCxn id="26" idx="1"/>
          </p:cNvCxnSpPr>
          <p:nvPr/>
        </p:nvCxnSpPr>
        <p:spPr>
          <a:xfrm>
            <a:off x="7578850" y="3497736"/>
            <a:ext cx="374839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1CE98AC2-4CF2-FC4E-268E-F6FDF8E95F5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7578850" y="4612444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9">
            <a:extLst>
              <a:ext uri="{FF2B5EF4-FFF2-40B4-BE49-F238E27FC236}">
                <a16:creationId xmlns:a16="http://schemas.microsoft.com/office/drawing/2014/main" id="{521D69A7-888D-A1BB-CB15-7735798F2E70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8306369" y="4758528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1">
            <a:extLst>
              <a:ext uri="{FF2B5EF4-FFF2-40B4-BE49-F238E27FC236}">
                <a16:creationId xmlns:a16="http://schemas.microsoft.com/office/drawing/2014/main" id="{F347AA9B-F888-E985-2301-DBB4EDCC319B}"/>
              </a:ext>
            </a:extLst>
          </p:cNvPr>
          <p:cNvCxnSpPr>
            <a:cxnSpLocks/>
            <a:stCxn id="30" idx="5"/>
            <a:endCxn id="25" idx="1"/>
          </p:cNvCxnSpPr>
          <p:nvPr/>
        </p:nvCxnSpPr>
        <p:spPr>
          <a:xfrm>
            <a:off x="6409837" y="2333243"/>
            <a:ext cx="463654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8">
            <a:extLst>
              <a:ext uri="{FF2B5EF4-FFF2-40B4-BE49-F238E27FC236}">
                <a16:creationId xmlns:a16="http://schemas.microsoft.com/office/drawing/2014/main" id="{C76A6CAB-6D6E-4C63-EB33-67CEE214EC08}"/>
              </a:ext>
            </a:extLst>
          </p:cNvPr>
          <p:cNvCxnSpPr>
            <a:stCxn id="26" idx="5"/>
            <a:endCxn id="29" idx="1"/>
          </p:cNvCxnSpPr>
          <p:nvPr/>
        </p:nvCxnSpPr>
        <p:spPr>
          <a:xfrm>
            <a:off x="8659048" y="4612444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>
            <a:extLst>
              <a:ext uri="{FF2B5EF4-FFF2-40B4-BE49-F238E27FC236}">
                <a16:creationId xmlns:a16="http://schemas.microsoft.com/office/drawing/2014/main" id="{0B1CABD9-70D3-D621-A596-E135A7FA564D}"/>
              </a:ext>
            </a:extLst>
          </p:cNvPr>
          <p:cNvSpPr/>
          <p:nvPr/>
        </p:nvSpPr>
        <p:spPr>
          <a:xfrm>
            <a:off x="4405035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2</a:t>
            </a: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EB40E9C3-AADE-3FEC-0F1C-5CA33D30ABC2}"/>
              </a:ext>
            </a:extLst>
          </p:cNvPr>
          <p:cNvSpPr/>
          <p:nvPr/>
        </p:nvSpPr>
        <p:spPr>
          <a:xfrm>
            <a:off x="3348125" y="37447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1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90C62A04-B889-6363-ACE4-91E9A4ED023D}"/>
              </a:ext>
            </a:extLst>
          </p:cNvPr>
          <p:cNvSpPr/>
          <p:nvPr/>
        </p:nvSpPr>
        <p:spPr>
          <a:xfrm>
            <a:off x="4405035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1</a:t>
            </a:r>
          </a:p>
        </p:txBody>
      </p:sp>
      <p:sp>
        <p:nvSpPr>
          <p:cNvPr id="25" name="Oval 31">
            <a:extLst>
              <a:ext uri="{FF2B5EF4-FFF2-40B4-BE49-F238E27FC236}">
                <a16:creationId xmlns:a16="http://schemas.microsoft.com/office/drawing/2014/main" id="{B5885B7A-6631-82CA-7C27-F579336FEEEA}"/>
              </a:ext>
            </a:extLst>
          </p:cNvPr>
          <p:cNvSpPr/>
          <p:nvPr/>
        </p:nvSpPr>
        <p:spPr>
          <a:xfrm>
            <a:off x="6727407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2</a:t>
            </a:r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36A1845B-7315-0C12-E8EA-54F5B8DF42FC}"/>
              </a:ext>
            </a:extLst>
          </p:cNvPr>
          <p:cNvSpPr/>
          <p:nvPr/>
        </p:nvSpPr>
        <p:spPr>
          <a:xfrm>
            <a:off x="7807605" y="376100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2</a:t>
            </a:r>
          </a:p>
        </p:txBody>
      </p:sp>
      <p:sp>
        <p:nvSpPr>
          <p:cNvPr id="27" name="Oval 34">
            <a:extLst>
              <a:ext uri="{FF2B5EF4-FFF2-40B4-BE49-F238E27FC236}">
                <a16:creationId xmlns:a16="http://schemas.microsoft.com/office/drawing/2014/main" id="{02A5603D-67A7-8252-4F5D-E20143B24EA4}"/>
              </a:ext>
            </a:extLst>
          </p:cNvPr>
          <p:cNvSpPr/>
          <p:nvPr/>
        </p:nvSpPr>
        <p:spPr>
          <a:xfrm>
            <a:off x="6727407" y="485538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3</a:t>
            </a: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A0546AEE-78C9-4BF6-81F7-0C593E2833A7}"/>
              </a:ext>
            </a:extLst>
          </p:cNvPr>
          <p:cNvSpPr/>
          <p:nvPr/>
        </p:nvSpPr>
        <p:spPr>
          <a:xfrm>
            <a:off x="7807605" y="485538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4</a:t>
            </a: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32EE6800-ABB2-43E7-8FB5-F2F57DAC9590}"/>
              </a:ext>
            </a:extLst>
          </p:cNvPr>
          <p:cNvSpPr/>
          <p:nvPr/>
        </p:nvSpPr>
        <p:spPr>
          <a:xfrm>
            <a:off x="8887804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5</a:t>
            </a:r>
          </a:p>
        </p:txBody>
      </p:sp>
      <p:sp>
        <p:nvSpPr>
          <p:cNvPr id="30" name="Oval 2">
            <a:extLst>
              <a:ext uri="{FF2B5EF4-FFF2-40B4-BE49-F238E27FC236}">
                <a16:creationId xmlns:a16="http://schemas.microsoft.com/office/drawing/2014/main" id="{AB0ABA62-5EA8-9A65-E9BE-98E3D49872D2}"/>
              </a:ext>
            </a:extLst>
          </p:cNvPr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Global</a:t>
            </a:r>
          </a:p>
        </p:txBody>
      </p:sp>
      <p:sp>
        <p:nvSpPr>
          <p:cNvPr id="31" name="Oval 38">
            <a:extLst>
              <a:ext uri="{FF2B5EF4-FFF2-40B4-BE49-F238E27FC236}">
                <a16:creationId xmlns:a16="http://schemas.microsoft.com/office/drawing/2014/main" id="{01BB2941-5DDD-0AFB-8258-8F4A4069953F}"/>
              </a:ext>
            </a:extLst>
          </p:cNvPr>
          <p:cNvSpPr/>
          <p:nvPr/>
        </p:nvSpPr>
        <p:spPr>
          <a:xfrm>
            <a:off x="2235529" y="483816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1</a:t>
            </a:r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464A0C1-D3CF-6126-A15E-8D225A59A7D2}"/>
              </a:ext>
            </a:extLst>
          </p:cNvPr>
          <p:cNvCxnSpPr>
            <a:cxnSpLocks/>
          </p:cNvCxnSpPr>
          <p:nvPr/>
        </p:nvCxnSpPr>
        <p:spPr>
          <a:xfrm flipH="1">
            <a:off x="2557849" y="2000407"/>
            <a:ext cx="2471351" cy="2612037"/>
          </a:xfrm>
          <a:prstGeom prst="line">
            <a:avLst/>
          </a:prstGeom>
          <a:ln w="63500" cap="rnd">
            <a:solidFill>
              <a:schemeClr val="bg1">
                <a:lumMod val="50000"/>
                <a:lumOff val="50000"/>
              </a:schemeClr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Callout 20">
            <a:extLst>
              <a:ext uri="{FF2B5EF4-FFF2-40B4-BE49-F238E27FC236}">
                <a16:creationId xmlns:a16="http://schemas.microsoft.com/office/drawing/2014/main" id="{199C9594-7CBF-AFDF-3AC7-C0D86ABDA7DF}"/>
              </a:ext>
            </a:extLst>
          </p:cNvPr>
          <p:cNvSpPr/>
          <p:nvPr/>
        </p:nvSpPr>
        <p:spPr>
          <a:xfrm>
            <a:off x="844608" y="2091134"/>
            <a:ext cx="2779946" cy="965087"/>
          </a:xfrm>
          <a:prstGeom prst="wedgeEllipseCallout">
            <a:avLst>
              <a:gd name="adj1" fmla="val 36540"/>
              <a:gd name="adj2" fmla="val 8080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by pulling?</a:t>
            </a:r>
          </a:p>
        </p:txBody>
      </p:sp>
    </p:spTree>
    <p:extLst>
      <p:ext uri="{BB962C8B-B14F-4D97-AF65-F5344CB8AC3E}">
        <p14:creationId xmlns:p14="http://schemas.microsoft.com/office/powerpoint/2010/main" val="340740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81A2B-01D3-9DA4-2483-DAC5FD65A7F3}"/>
              </a:ext>
            </a:extLst>
          </p:cNvPr>
          <p:cNvSpPr txBox="1"/>
          <p:nvPr/>
        </p:nvSpPr>
        <p:spPr>
          <a:xfrm>
            <a:off x="1998856" y="0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Aggregating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Hierarchical</a:t>
            </a:r>
            <a:r>
              <a:rPr lang="sv-SE" sz="4000" b="0" i="1" dirty="0">
                <a:latin typeface="+mn-lt"/>
              </a:rPr>
              <a:t> Data</a:t>
            </a:r>
            <a:endParaRPr lang="sv-SE" sz="4000" i="1" dirty="0">
              <a:latin typeface="+mn-lt"/>
            </a:endParaRP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9D9E19E1-87B3-6DF9-09DB-1896AB43B409}"/>
              </a:ext>
            </a:extLst>
          </p:cNvPr>
          <p:cNvCxnSpPr>
            <a:cxnSpLocks/>
            <a:stCxn id="30" idx="3"/>
            <a:endCxn id="24" idx="7"/>
          </p:cNvCxnSpPr>
          <p:nvPr/>
        </p:nvCxnSpPr>
        <p:spPr>
          <a:xfrm flipH="1">
            <a:off x="5256478" y="2333243"/>
            <a:ext cx="448000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477B7-1FF7-62AD-4D75-845058147588}"/>
              </a:ext>
            </a:extLst>
          </p:cNvPr>
          <p:cNvCxnSpPr>
            <a:stCxn id="24" idx="3"/>
            <a:endCxn id="23" idx="7"/>
          </p:cNvCxnSpPr>
          <p:nvPr/>
        </p:nvCxnSpPr>
        <p:spPr>
          <a:xfrm flipH="1">
            <a:off x="4199568" y="349773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91E99D49-E871-9E3E-90F2-9ED3E39A5538}"/>
              </a:ext>
            </a:extLst>
          </p:cNvPr>
          <p:cNvCxnSpPr>
            <a:stCxn id="23" idx="3"/>
            <a:endCxn id="31" idx="7"/>
          </p:cNvCxnSpPr>
          <p:nvPr/>
        </p:nvCxnSpPr>
        <p:spPr>
          <a:xfrm flipH="1">
            <a:off x="3086972" y="459617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1D26FEA-97D2-F057-03C0-6DA4ABBE6898}"/>
              </a:ext>
            </a:extLst>
          </p:cNvPr>
          <p:cNvCxnSpPr>
            <a:stCxn id="23" idx="5"/>
            <a:endCxn id="21" idx="1"/>
          </p:cNvCxnSpPr>
          <p:nvPr/>
        </p:nvCxnSpPr>
        <p:spPr>
          <a:xfrm>
            <a:off x="4199568" y="459617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B868CB73-A26E-618C-73EC-66A98A91C299}"/>
              </a:ext>
            </a:extLst>
          </p:cNvPr>
          <p:cNvCxnSpPr>
            <a:stCxn id="25" idx="5"/>
            <a:endCxn id="26" idx="1"/>
          </p:cNvCxnSpPr>
          <p:nvPr/>
        </p:nvCxnSpPr>
        <p:spPr>
          <a:xfrm>
            <a:off x="7578850" y="3497736"/>
            <a:ext cx="374839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1CE98AC2-4CF2-FC4E-268E-F6FDF8E95F5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7578850" y="4612444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9">
            <a:extLst>
              <a:ext uri="{FF2B5EF4-FFF2-40B4-BE49-F238E27FC236}">
                <a16:creationId xmlns:a16="http://schemas.microsoft.com/office/drawing/2014/main" id="{521D69A7-888D-A1BB-CB15-7735798F2E70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8306369" y="4758528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1">
            <a:extLst>
              <a:ext uri="{FF2B5EF4-FFF2-40B4-BE49-F238E27FC236}">
                <a16:creationId xmlns:a16="http://schemas.microsoft.com/office/drawing/2014/main" id="{F347AA9B-F888-E985-2301-DBB4EDCC319B}"/>
              </a:ext>
            </a:extLst>
          </p:cNvPr>
          <p:cNvCxnSpPr>
            <a:cxnSpLocks/>
            <a:stCxn id="30" idx="5"/>
            <a:endCxn id="25" idx="1"/>
          </p:cNvCxnSpPr>
          <p:nvPr/>
        </p:nvCxnSpPr>
        <p:spPr>
          <a:xfrm>
            <a:off x="6409837" y="2333243"/>
            <a:ext cx="463654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8">
            <a:extLst>
              <a:ext uri="{FF2B5EF4-FFF2-40B4-BE49-F238E27FC236}">
                <a16:creationId xmlns:a16="http://schemas.microsoft.com/office/drawing/2014/main" id="{C76A6CAB-6D6E-4C63-EB33-67CEE214EC08}"/>
              </a:ext>
            </a:extLst>
          </p:cNvPr>
          <p:cNvCxnSpPr>
            <a:stCxn id="26" idx="5"/>
            <a:endCxn id="29" idx="1"/>
          </p:cNvCxnSpPr>
          <p:nvPr/>
        </p:nvCxnSpPr>
        <p:spPr>
          <a:xfrm>
            <a:off x="8659048" y="4612444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>
            <a:extLst>
              <a:ext uri="{FF2B5EF4-FFF2-40B4-BE49-F238E27FC236}">
                <a16:creationId xmlns:a16="http://schemas.microsoft.com/office/drawing/2014/main" id="{0B1CABD9-70D3-D621-A596-E135A7FA564D}"/>
              </a:ext>
            </a:extLst>
          </p:cNvPr>
          <p:cNvSpPr/>
          <p:nvPr/>
        </p:nvSpPr>
        <p:spPr>
          <a:xfrm>
            <a:off x="4405035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2</a:t>
            </a: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EB40E9C3-AADE-3FEC-0F1C-5CA33D30ABC2}"/>
              </a:ext>
            </a:extLst>
          </p:cNvPr>
          <p:cNvSpPr/>
          <p:nvPr/>
        </p:nvSpPr>
        <p:spPr>
          <a:xfrm>
            <a:off x="3348125" y="37447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1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90C62A04-B889-6363-ACE4-91E9A4ED023D}"/>
              </a:ext>
            </a:extLst>
          </p:cNvPr>
          <p:cNvSpPr/>
          <p:nvPr/>
        </p:nvSpPr>
        <p:spPr>
          <a:xfrm>
            <a:off x="4405035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1</a:t>
            </a:r>
          </a:p>
        </p:txBody>
      </p:sp>
      <p:sp>
        <p:nvSpPr>
          <p:cNvPr id="25" name="Oval 31">
            <a:extLst>
              <a:ext uri="{FF2B5EF4-FFF2-40B4-BE49-F238E27FC236}">
                <a16:creationId xmlns:a16="http://schemas.microsoft.com/office/drawing/2014/main" id="{B5885B7A-6631-82CA-7C27-F579336FEEEA}"/>
              </a:ext>
            </a:extLst>
          </p:cNvPr>
          <p:cNvSpPr/>
          <p:nvPr/>
        </p:nvSpPr>
        <p:spPr>
          <a:xfrm>
            <a:off x="6727407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2</a:t>
            </a:r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36A1845B-7315-0C12-E8EA-54F5B8DF42FC}"/>
              </a:ext>
            </a:extLst>
          </p:cNvPr>
          <p:cNvSpPr/>
          <p:nvPr/>
        </p:nvSpPr>
        <p:spPr>
          <a:xfrm>
            <a:off x="7807605" y="376100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2</a:t>
            </a:r>
          </a:p>
        </p:txBody>
      </p:sp>
      <p:sp>
        <p:nvSpPr>
          <p:cNvPr id="27" name="Oval 34">
            <a:extLst>
              <a:ext uri="{FF2B5EF4-FFF2-40B4-BE49-F238E27FC236}">
                <a16:creationId xmlns:a16="http://schemas.microsoft.com/office/drawing/2014/main" id="{02A5603D-67A7-8252-4F5D-E20143B24EA4}"/>
              </a:ext>
            </a:extLst>
          </p:cNvPr>
          <p:cNvSpPr/>
          <p:nvPr/>
        </p:nvSpPr>
        <p:spPr>
          <a:xfrm>
            <a:off x="6727407" y="485538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3</a:t>
            </a: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A0546AEE-78C9-4BF6-81F7-0C593E2833A7}"/>
              </a:ext>
            </a:extLst>
          </p:cNvPr>
          <p:cNvSpPr/>
          <p:nvPr/>
        </p:nvSpPr>
        <p:spPr>
          <a:xfrm>
            <a:off x="7807605" y="485538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4</a:t>
            </a: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32EE6800-ABB2-43E7-8FB5-F2F57DAC9590}"/>
              </a:ext>
            </a:extLst>
          </p:cNvPr>
          <p:cNvSpPr/>
          <p:nvPr/>
        </p:nvSpPr>
        <p:spPr>
          <a:xfrm>
            <a:off x="8887804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5</a:t>
            </a:r>
          </a:p>
        </p:txBody>
      </p:sp>
      <p:sp>
        <p:nvSpPr>
          <p:cNvPr id="30" name="Oval 2">
            <a:extLst>
              <a:ext uri="{FF2B5EF4-FFF2-40B4-BE49-F238E27FC236}">
                <a16:creationId xmlns:a16="http://schemas.microsoft.com/office/drawing/2014/main" id="{AB0ABA62-5EA8-9A65-E9BE-98E3D49872D2}"/>
              </a:ext>
            </a:extLst>
          </p:cNvPr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Global</a:t>
            </a:r>
          </a:p>
        </p:txBody>
      </p:sp>
      <p:sp>
        <p:nvSpPr>
          <p:cNvPr id="31" name="Oval 38">
            <a:extLst>
              <a:ext uri="{FF2B5EF4-FFF2-40B4-BE49-F238E27FC236}">
                <a16:creationId xmlns:a16="http://schemas.microsoft.com/office/drawing/2014/main" id="{01BB2941-5DDD-0AFB-8258-8F4A4069953F}"/>
              </a:ext>
            </a:extLst>
          </p:cNvPr>
          <p:cNvSpPr/>
          <p:nvPr/>
        </p:nvSpPr>
        <p:spPr>
          <a:xfrm>
            <a:off x="2235529" y="483816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1</a:t>
            </a:r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464A0C1-D3CF-6126-A15E-8D225A59A7D2}"/>
              </a:ext>
            </a:extLst>
          </p:cNvPr>
          <p:cNvCxnSpPr>
            <a:cxnSpLocks/>
          </p:cNvCxnSpPr>
          <p:nvPr/>
        </p:nvCxnSpPr>
        <p:spPr>
          <a:xfrm flipV="1">
            <a:off x="2235529" y="2000407"/>
            <a:ext cx="2867812" cy="2854975"/>
          </a:xfrm>
          <a:prstGeom prst="line">
            <a:avLst/>
          </a:prstGeom>
          <a:ln w="63500" cap="rnd">
            <a:solidFill>
              <a:schemeClr val="bg1">
                <a:lumMod val="50000"/>
                <a:lumOff val="50000"/>
              </a:schemeClr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Callout 20">
            <a:extLst>
              <a:ext uri="{FF2B5EF4-FFF2-40B4-BE49-F238E27FC236}">
                <a16:creationId xmlns:a16="http://schemas.microsoft.com/office/drawing/2014/main" id="{199C9594-7CBF-AFDF-3AC7-C0D86ABDA7DF}"/>
              </a:ext>
            </a:extLst>
          </p:cNvPr>
          <p:cNvSpPr/>
          <p:nvPr/>
        </p:nvSpPr>
        <p:spPr>
          <a:xfrm>
            <a:off x="844608" y="2091134"/>
            <a:ext cx="2779946" cy="965087"/>
          </a:xfrm>
          <a:prstGeom prst="wedgeEllipseCallout">
            <a:avLst>
              <a:gd name="adj1" fmla="val 36540"/>
              <a:gd name="adj2" fmla="val 8080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 data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upwards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31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>
                <a:latin typeface="Arial Rounded MT Bold" panose="020F0704030504030204" pitchFamily="34" charset="77"/>
              </a:rPr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376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Let it crash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sp>
        <p:nvSpPr>
          <p:cNvPr id="26" name="Oval Callout 25"/>
          <p:cNvSpPr/>
          <p:nvPr/>
        </p:nvSpPr>
        <p:spPr>
          <a:xfrm>
            <a:off x="1672495" y="3398125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state by delegating work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72495" y="4966218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Performs work, </a:t>
            </a:r>
            <a:b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restarted</a:t>
            </a:r>
          </a:p>
        </p:txBody>
      </p:sp>
    </p:spTree>
    <p:extLst>
      <p:ext uri="{BB962C8B-B14F-4D97-AF65-F5344CB8AC3E}">
        <p14:creationId xmlns:p14="http://schemas.microsoft.com/office/powerpoint/2010/main" val="1517114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Fault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Tolerance</a:t>
            </a:r>
            <a:r>
              <a:rPr lang="sv-SE" sz="2400" b="1" i="1" dirty="0">
                <a:solidFill>
                  <a:srgbClr val="FFE699"/>
                </a:solidFill>
              </a:rPr>
              <a:t> and Supervision and the ”</a:t>
            </a:r>
            <a:r>
              <a:rPr lang="sv-SE" sz="2400" b="1" i="1" dirty="0" err="1">
                <a:solidFill>
                  <a:srgbClr val="FFE699"/>
                </a:solidFill>
              </a:rPr>
              <a:t>Let</a:t>
            </a:r>
            <a:r>
              <a:rPr lang="sv-SE" sz="2400" b="1" i="1" dirty="0">
                <a:solidFill>
                  <a:srgbClr val="FFE699"/>
                </a:solidFill>
              </a:rPr>
              <a:t> it </a:t>
            </a:r>
            <a:r>
              <a:rPr lang="sv-SE" sz="2400" b="1" i="1" dirty="0" err="1">
                <a:solidFill>
                  <a:srgbClr val="FFE699"/>
                </a:solidFill>
              </a:rPr>
              <a:t>crash</a:t>
            </a:r>
            <a:r>
              <a:rPr lang="sv-SE" sz="2400" b="1" i="1" dirty="0">
                <a:solidFill>
                  <a:srgbClr val="FFE699"/>
                </a:solidFill>
              </a:rPr>
              <a:t>”-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OneForOne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AlwaysRestart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Exponential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Backoff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Behaviors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Become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Unbecome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Building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Protocols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6610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1F4E79"/>
            </a:solidFill>
            <a:ln w="190500">
              <a:solidFill>
                <a:srgbClr val="1F4E79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85" y="389404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>
                <a:latin typeface="Arial Rounded MT Bold" panose="020F0704030504030204" pitchFamily="34" charset="77"/>
              </a:rPr>
              <a:t>Error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Kernel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904596" y="478188"/>
            <a:ext cx="10266002" cy="2916051"/>
            <a:chOff x="355198" y="2973913"/>
            <a:chExt cx="10266002" cy="2916051"/>
          </a:xfrm>
          <a:solidFill>
            <a:srgbClr val="00B0F0"/>
          </a:solidFill>
          <a:effectLst/>
        </p:grpSpPr>
        <p:grpSp>
          <p:nvGrpSpPr>
            <p:cNvPr id="79" name="Group 78"/>
            <p:cNvGrpSpPr/>
            <p:nvPr/>
          </p:nvGrpSpPr>
          <p:grpSpPr>
            <a:xfrm>
              <a:off x="3792735" y="4048732"/>
              <a:ext cx="3284070" cy="527563"/>
              <a:chOff x="3792735" y="4048732"/>
              <a:chExt cx="3284070" cy="527563"/>
            </a:xfrm>
            <a:grpFill/>
          </p:grpSpPr>
          <p:grpSp>
            <p:nvGrpSpPr>
              <p:cNvPr id="75" name="Group 74"/>
              <p:cNvGrpSpPr/>
              <p:nvPr/>
            </p:nvGrpSpPr>
            <p:grpSpPr>
              <a:xfrm>
                <a:off x="6618886" y="4048732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7" name="Straight Connector 76"/>
                <p:cNvCxnSpPr>
                  <a:stCxn id="76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14633" y="4065353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3" name="Straight Connector 72"/>
                <p:cNvCxnSpPr>
                  <a:stCxn id="72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2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792735" y="4065353"/>
                <a:ext cx="457908" cy="510942"/>
                <a:chOff x="5307816" y="2943224"/>
                <a:chExt cx="226214" cy="252413"/>
              </a:xfrm>
              <a:grpFill/>
            </p:grpSpPr>
            <p:cxnSp>
              <p:nvCxnSpPr>
                <p:cNvPr id="28" name="Straight Connector 27"/>
                <p:cNvCxnSpPr>
                  <a:stCxn id="27" idx="3"/>
                </p:cNvCxnSpPr>
                <p:nvPr/>
              </p:nvCxnSpPr>
              <p:spPr>
                <a:xfrm>
                  <a:off x="5450687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1"/>
                </p:cNvCxnSpPr>
                <p:nvPr/>
              </p:nvCxnSpPr>
              <p:spPr>
                <a:xfrm flipH="1">
                  <a:off x="5307811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55198" y="2973913"/>
              <a:ext cx="10266002" cy="2916051"/>
              <a:chOff x="355198" y="2973913"/>
              <a:chExt cx="10266002" cy="2916051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1635777" y="3442728"/>
                <a:ext cx="361864" cy="516411"/>
              </a:xfrm>
              <a:custGeom>
                <a:avLst/>
                <a:gdLst>
                  <a:gd name="connsiteX0" fmla="*/ 0 w 228600"/>
                  <a:gd name="connsiteY0" fmla="*/ 0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0 w 228600"/>
                  <a:gd name="connsiteY4" fmla="*/ 0 h 326232"/>
                  <a:gd name="connsiteX0" fmla="*/ 2381 w 228600"/>
                  <a:gd name="connsiteY0" fmla="*/ 35719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  <a:gd name="connsiteX0" fmla="*/ 2381 w 228600"/>
                  <a:gd name="connsiteY0" fmla="*/ 45244 h 335757"/>
                  <a:gd name="connsiteX1" fmla="*/ 183356 w 228600"/>
                  <a:gd name="connsiteY1" fmla="*/ 0 h 335757"/>
                  <a:gd name="connsiteX2" fmla="*/ 228600 w 228600"/>
                  <a:gd name="connsiteY2" fmla="*/ 335757 h 335757"/>
                  <a:gd name="connsiteX3" fmla="*/ 0 w 228600"/>
                  <a:gd name="connsiteY3" fmla="*/ 335757 h 335757"/>
                  <a:gd name="connsiteX4" fmla="*/ 2381 w 228600"/>
                  <a:gd name="connsiteY4" fmla="*/ 45244 h 335757"/>
                  <a:gd name="connsiteX0" fmla="*/ 2381 w 228600"/>
                  <a:gd name="connsiteY0" fmla="*/ 35719 h 326232"/>
                  <a:gd name="connsiteX1" fmla="*/ 180975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326232">
                    <a:moveTo>
                      <a:pt x="2381" y="35719"/>
                    </a:moveTo>
                    <a:lnTo>
                      <a:pt x="180975" y="0"/>
                    </a:lnTo>
                    <a:lnTo>
                      <a:pt x="228600" y="326232"/>
                    </a:lnTo>
                    <a:lnTo>
                      <a:pt x="0" y="326232"/>
                    </a:lnTo>
                    <a:cubicBezTo>
                      <a:pt x="794" y="229394"/>
                      <a:pt x="1587" y="132557"/>
                      <a:pt x="2381" y="35719"/>
                    </a:cubicBez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5198" y="2973913"/>
                <a:ext cx="10266002" cy="2916051"/>
              </a:xfrm>
              <a:custGeom>
                <a:avLst/>
                <a:gdLst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3066684 w 6102996"/>
                  <a:gd name="connsiteY20" fmla="*/ 938675 h 1733552"/>
                  <a:gd name="connsiteX21" fmla="*/ 4346897 w 6102996"/>
                  <a:gd name="connsiteY21" fmla="*/ 939802 h 1733552"/>
                  <a:gd name="connsiteX22" fmla="*/ 6102996 w 6102996"/>
                  <a:gd name="connsiteY22" fmla="*/ 800102 h 1733552"/>
                  <a:gd name="connsiteX23" fmla="*/ 5851847 w 6102996"/>
                  <a:gd name="connsiteY23" fmla="*/ 1162052 h 1733552"/>
                  <a:gd name="connsiteX24" fmla="*/ 5832797 w 6102996"/>
                  <a:gd name="connsiteY24" fmla="*/ 1720852 h 1733552"/>
                  <a:gd name="connsiteX25" fmla="*/ 4972696 w 6102996"/>
                  <a:gd name="connsiteY25" fmla="*/ 1733552 h 1733552"/>
                  <a:gd name="connsiteX26" fmla="*/ 3066684 w 6102996"/>
                  <a:gd name="connsiteY26" fmla="*/ 1733552 h 1733552"/>
                  <a:gd name="connsiteX27" fmla="*/ 355730 w 6102996"/>
                  <a:gd name="connsiteY27" fmla="*/ 1733552 h 1733552"/>
                  <a:gd name="connsiteX28" fmla="*/ 400050 w 6102996"/>
                  <a:gd name="connsiteY28" fmla="*/ 1346202 h 1733552"/>
                  <a:gd name="connsiteX29" fmla="*/ 0 w 6102996"/>
                  <a:gd name="connsiteY29" fmla="*/ 1117602 h 1733552"/>
                  <a:gd name="connsiteX30" fmla="*/ 19050 w 6102996"/>
                  <a:gd name="connsiteY30" fmla="*/ 939802 h 1733552"/>
                  <a:gd name="connsiteX31" fmla="*/ 605284 w 6102996"/>
                  <a:gd name="connsiteY31" fmla="*/ 927329 h 1733552"/>
                  <a:gd name="connsiteX32" fmla="*/ 605284 w 6102996"/>
                  <a:gd name="connsiteY32" fmla="*/ 258642 h 1733552"/>
                  <a:gd name="connsiteX33" fmla="*/ 661504 w 6102996"/>
                  <a:gd name="connsiteY33" fmla="*/ 571892 h 1733552"/>
                  <a:gd name="connsiteX34" fmla="*/ 1042712 w 6102996"/>
                  <a:gd name="connsiteY34" fmla="*/ 571397 h 1733552"/>
                  <a:gd name="connsiteX35" fmla="*/ 1047474 w 6102996"/>
                  <a:gd name="connsiteY35" fmla="*/ 477840 h 1733552"/>
                  <a:gd name="connsiteX36" fmla="*/ 1285081 w 6102996"/>
                  <a:gd name="connsiteY36" fmla="*/ 477840 h 1733552"/>
                  <a:gd name="connsiteX37" fmla="*/ 1285081 w 6102996"/>
                  <a:gd name="connsiteY37" fmla="*/ 1 h 1733552"/>
                  <a:gd name="connsiteX38" fmla="*/ 1329240 w 6102996"/>
                  <a:gd name="connsiteY38" fmla="*/ 1 h 1733552"/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4346897 w 6102996"/>
                  <a:gd name="connsiteY20" fmla="*/ 939802 h 1733552"/>
                  <a:gd name="connsiteX21" fmla="*/ 6102996 w 6102996"/>
                  <a:gd name="connsiteY21" fmla="*/ 800102 h 1733552"/>
                  <a:gd name="connsiteX22" fmla="*/ 5851847 w 6102996"/>
                  <a:gd name="connsiteY22" fmla="*/ 1162052 h 1733552"/>
                  <a:gd name="connsiteX23" fmla="*/ 5832797 w 6102996"/>
                  <a:gd name="connsiteY23" fmla="*/ 1720852 h 1733552"/>
                  <a:gd name="connsiteX24" fmla="*/ 4972696 w 6102996"/>
                  <a:gd name="connsiteY24" fmla="*/ 1733552 h 1733552"/>
                  <a:gd name="connsiteX25" fmla="*/ 3066684 w 6102996"/>
                  <a:gd name="connsiteY25" fmla="*/ 1733552 h 1733552"/>
                  <a:gd name="connsiteX26" fmla="*/ 355730 w 6102996"/>
                  <a:gd name="connsiteY26" fmla="*/ 1733552 h 1733552"/>
                  <a:gd name="connsiteX27" fmla="*/ 400050 w 6102996"/>
                  <a:gd name="connsiteY27" fmla="*/ 1346202 h 1733552"/>
                  <a:gd name="connsiteX28" fmla="*/ 0 w 6102996"/>
                  <a:gd name="connsiteY28" fmla="*/ 1117602 h 1733552"/>
                  <a:gd name="connsiteX29" fmla="*/ 19050 w 6102996"/>
                  <a:gd name="connsiteY29" fmla="*/ 939802 h 1733552"/>
                  <a:gd name="connsiteX30" fmla="*/ 605284 w 6102996"/>
                  <a:gd name="connsiteY30" fmla="*/ 927329 h 1733552"/>
                  <a:gd name="connsiteX31" fmla="*/ 605284 w 6102996"/>
                  <a:gd name="connsiteY31" fmla="*/ 258642 h 1733552"/>
                  <a:gd name="connsiteX32" fmla="*/ 661504 w 6102996"/>
                  <a:gd name="connsiteY32" fmla="*/ 571892 h 1733552"/>
                  <a:gd name="connsiteX33" fmla="*/ 1042712 w 6102996"/>
                  <a:gd name="connsiteY33" fmla="*/ 571397 h 1733552"/>
                  <a:gd name="connsiteX34" fmla="*/ 1047474 w 6102996"/>
                  <a:gd name="connsiteY34" fmla="*/ 477840 h 1733552"/>
                  <a:gd name="connsiteX35" fmla="*/ 1285081 w 6102996"/>
                  <a:gd name="connsiteY35" fmla="*/ 477840 h 1733552"/>
                  <a:gd name="connsiteX36" fmla="*/ 1285081 w 6102996"/>
                  <a:gd name="connsiteY36" fmla="*/ 1 h 1733552"/>
                  <a:gd name="connsiteX37" fmla="*/ 1329240 w 6102996"/>
                  <a:gd name="connsiteY37" fmla="*/ 1 h 1733552"/>
                  <a:gd name="connsiteX38" fmla="*/ 1329239 w 6102996"/>
                  <a:gd name="connsiteY38" fmla="*/ 0 h 17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102996" h="1733552">
                    <a:moveTo>
                      <a:pt x="1329239" y="0"/>
                    </a:moveTo>
                    <a:lnTo>
                      <a:pt x="1410361" y="0"/>
                    </a:lnTo>
                    <a:lnTo>
                      <a:pt x="1354138" y="54718"/>
                    </a:lnTo>
                    <a:lnTo>
                      <a:pt x="1354138" y="87563"/>
                    </a:lnTo>
                    <a:lnTo>
                      <a:pt x="1426656" y="87563"/>
                    </a:lnTo>
                    <a:lnTo>
                      <a:pt x="1354138" y="158140"/>
                    </a:lnTo>
                    <a:lnTo>
                      <a:pt x="1354138" y="171451"/>
                    </a:lnTo>
                    <a:lnTo>
                      <a:pt x="1458912" y="171451"/>
                    </a:lnTo>
                    <a:lnTo>
                      <a:pt x="1354138" y="273421"/>
                    </a:lnTo>
                    <a:lnTo>
                      <a:pt x="1354138" y="330202"/>
                    </a:lnTo>
                    <a:lnTo>
                      <a:pt x="1403350" y="330202"/>
                    </a:lnTo>
                    <a:lnTo>
                      <a:pt x="1427957" y="477840"/>
                    </a:lnTo>
                    <a:lnTo>
                      <a:pt x="1438274" y="477840"/>
                    </a:lnTo>
                    <a:lnTo>
                      <a:pt x="1441450" y="476252"/>
                    </a:lnTo>
                    <a:lnTo>
                      <a:pt x="1441927" y="477840"/>
                    </a:lnTo>
                    <a:lnTo>
                      <a:pt x="1480343" y="477840"/>
                    </a:lnTo>
                    <a:lnTo>
                      <a:pt x="1480343" y="592141"/>
                    </a:lnTo>
                    <a:lnTo>
                      <a:pt x="1554161" y="592141"/>
                    </a:lnTo>
                    <a:cubicBezTo>
                      <a:pt x="1554691" y="705825"/>
                      <a:pt x="1555220" y="819509"/>
                      <a:pt x="1555750" y="933193"/>
                    </a:cubicBezTo>
                    <a:lnTo>
                      <a:pt x="3066684" y="934524"/>
                    </a:lnTo>
                    <a:lnTo>
                      <a:pt x="4346897" y="939802"/>
                    </a:lnTo>
                    <a:cubicBezTo>
                      <a:pt x="4989413" y="931335"/>
                      <a:pt x="5517630" y="846669"/>
                      <a:pt x="6102996" y="800102"/>
                    </a:cubicBezTo>
                    <a:lnTo>
                      <a:pt x="5851847" y="1162052"/>
                    </a:lnTo>
                    <a:cubicBezTo>
                      <a:pt x="6264597" y="1595969"/>
                      <a:pt x="6035997" y="1686985"/>
                      <a:pt x="5832797" y="1720852"/>
                    </a:cubicBezTo>
                    <a:lnTo>
                      <a:pt x="4972696" y="1733552"/>
                    </a:lnTo>
                    <a:lnTo>
                      <a:pt x="3066684" y="1733552"/>
                    </a:lnTo>
                    <a:lnTo>
                      <a:pt x="355730" y="1733552"/>
                    </a:lnTo>
                    <a:cubicBezTo>
                      <a:pt x="330287" y="1521885"/>
                      <a:pt x="349293" y="1526119"/>
                      <a:pt x="400050" y="1346202"/>
                    </a:cubicBezTo>
                    <a:cubicBezTo>
                      <a:pt x="266700" y="1270002"/>
                      <a:pt x="152400" y="1263652"/>
                      <a:pt x="0" y="1117602"/>
                    </a:cubicBezTo>
                    <a:lnTo>
                      <a:pt x="19050" y="939802"/>
                    </a:lnTo>
                    <a:lnTo>
                      <a:pt x="605284" y="927329"/>
                    </a:lnTo>
                    <a:lnTo>
                      <a:pt x="605284" y="258642"/>
                    </a:lnTo>
                    <a:lnTo>
                      <a:pt x="661504" y="571892"/>
                    </a:lnTo>
                    <a:lnTo>
                      <a:pt x="1042712" y="571397"/>
                    </a:lnTo>
                    <a:lnTo>
                      <a:pt x="1047474" y="477840"/>
                    </a:lnTo>
                    <a:lnTo>
                      <a:pt x="1285081" y="477840"/>
                    </a:lnTo>
                    <a:lnTo>
                      <a:pt x="1285081" y="1"/>
                    </a:lnTo>
                    <a:lnTo>
                      <a:pt x="1329240" y="1"/>
                    </a:lnTo>
                    <a:lnTo>
                      <a:pt x="1329239" y="0"/>
                    </a:ln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579467" y="2361908"/>
            <a:ext cx="7817251" cy="927316"/>
            <a:chOff x="5468079" y="3279055"/>
            <a:chExt cx="5462624" cy="648000"/>
          </a:xfrm>
          <a:solidFill>
            <a:srgbClr val="1F4E79"/>
          </a:solidFill>
        </p:grpSpPr>
        <p:sp>
          <p:nvSpPr>
            <p:cNvPr id="40" name="Rectangle 39"/>
            <p:cNvSpPr/>
            <p:nvPr/>
          </p:nvSpPr>
          <p:spPr>
            <a:xfrm>
              <a:off x="54680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617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554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5309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531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68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405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42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279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0216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4153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81295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2130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6067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5411161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Rounded Rectangle 90"/>
          <p:cNvSpPr/>
          <p:nvPr/>
        </p:nvSpPr>
        <p:spPr>
          <a:xfrm>
            <a:off x="7664768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47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0" y="4443574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Bulkheads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3831805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Supervision Demo</a:t>
            </a:r>
          </a:p>
        </p:txBody>
      </p:sp>
    </p:spTree>
    <p:extLst>
      <p:ext uri="{BB962C8B-B14F-4D97-AF65-F5344CB8AC3E}">
        <p14:creationId xmlns:p14="http://schemas.microsoft.com/office/powerpoint/2010/main" val="3106755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An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decide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handle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next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81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Imagine</a:t>
            </a:r>
            <a:r>
              <a:rPr lang="sv-SE" sz="2400" b="1" i="1" dirty="0">
                <a:solidFill>
                  <a:srgbClr val="FFE699"/>
                </a:solidFill>
              </a:rPr>
              <a:t> a game like World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Warcraft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in different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Alive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Dead</a:t>
            </a:r>
            <a:r>
              <a:rPr lang="sv-SE" sz="2400" b="1" i="1" dirty="0">
                <a:solidFill>
                  <a:srgbClr val="FFE699"/>
                </a:solidFill>
              </a:rPr>
              <a:t> or </a:t>
            </a:r>
            <a:r>
              <a:rPr lang="sv-SE" sz="2400" b="1" i="1" dirty="0" err="1">
                <a:solidFill>
                  <a:srgbClr val="FFE699"/>
                </a:solidFill>
              </a:rPr>
              <a:t>even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intoxicated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While</a:t>
            </a:r>
            <a:r>
              <a:rPr lang="sv-SE" sz="2400" b="1" i="1" dirty="0">
                <a:solidFill>
                  <a:srgbClr val="FFE699"/>
                </a:solidFill>
              </a:rPr>
              <a:t> in </a:t>
            </a:r>
            <a:r>
              <a:rPr lang="sv-SE" sz="2400" b="1" i="1" dirty="0" err="1">
                <a:solidFill>
                  <a:srgbClr val="FFE699"/>
                </a:solidFill>
              </a:rPr>
              <a:t>these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, the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reacts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differently</a:t>
            </a:r>
            <a:r>
              <a:rPr lang="sv-SE" sz="2400" b="1" i="1" dirty="0">
                <a:solidFill>
                  <a:srgbClr val="FFE699"/>
                </a:solidFill>
              </a:rPr>
              <a:t> to input.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340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Behavior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29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router is an ’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-like’ </a:t>
            </a:r>
            <a:r>
              <a:rPr lang="sv-SE" sz="2400" b="1" i="1" dirty="0" err="1">
                <a:solidFill>
                  <a:srgbClr val="FFE699"/>
                </a:solidFill>
              </a:rPr>
              <a:t>object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to route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A3F3DFB-938A-8D43-B398-B3C4D21B1412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46C74E4-6FC4-934B-8D97-2837AEF9753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554D6B77-CD27-3D49-8593-80287A81F530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89A540-5396-1F43-ABAE-635015CE54D8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8A0858-9D9A-504D-998F-D5A89418004A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B4B774-2E36-E342-BAA3-09239F21A11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D2CD3-E9B1-6748-A58C-F058F0CC2F58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A57680-2517-894D-9EEA-CE5B5E6B8EC2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358731E-23A2-F441-8245-9F5627B9964A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8E4A57B-7FD4-2045-955F-22D3E58D32BE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5C5D3-CE75-BD4C-8762-00921BB405A9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538544-3BE1-964C-9CE7-7D471574CB67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64FE3E-35AA-7B44-B575-34A20AB7B2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2F15BA48-3968-B545-B189-74865B66ABFF}"/>
              </a:ext>
            </a:extLst>
          </p:cNvPr>
          <p:cNvSpPr/>
          <p:nvPr/>
        </p:nvSpPr>
        <p:spPr>
          <a:xfrm>
            <a:off x="5019207" y="4134589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Oval Callout 20">
            <a:extLst>
              <a:ext uri="{FF2B5EF4-FFF2-40B4-BE49-F238E27FC236}">
                <a16:creationId xmlns:a16="http://schemas.microsoft.com/office/drawing/2014/main" id="{EA805FDC-6DB4-734F-858A-89587C5F665B}"/>
              </a:ext>
            </a:extLst>
          </p:cNvPr>
          <p:cNvSpPr/>
          <p:nvPr/>
        </p:nvSpPr>
        <p:spPr>
          <a:xfrm>
            <a:off x="3385989" y="5434161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1F782E8-4DB6-4E4C-9EB6-1938F3FA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Group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093806-5D0D-D24E-85B1-EECC53A6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Group router is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route to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to a set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existing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C86CD2F-2CF4-2B4D-9CB6-4D28503634C9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44414B4-50E0-6C43-8068-BD0423683C2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49DBF6-DB09-F84B-A26C-151DF033712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D66A7-7D01-0141-A6B0-8BEA10BD2B46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6D8C480-437E-B347-9DC8-0D6DBF3D50F1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A96DBCE0-355A-EB4C-B4EC-D75E5168A105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C1F3BCF7-CDFE-B34A-BDB8-BF66F472A435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E56952D5-8C10-5D49-8399-974763F1D152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8" name="Oval Callout 20">
            <a:extLst>
              <a:ext uri="{FF2B5EF4-FFF2-40B4-BE49-F238E27FC236}">
                <a16:creationId xmlns:a16="http://schemas.microsoft.com/office/drawing/2014/main" id="{9CAAC774-57A6-6341-9980-78B0BB06223A}"/>
              </a:ext>
            </a:extLst>
          </p:cNvPr>
          <p:cNvSpPr/>
          <p:nvPr/>
        </p:nvSpPr>
        <p:spPr>
          <a:xfrm>
            <a:off x="5153134" y="5750073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12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FD17B8-775E-3C4F-8EDF-4D79C07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Pool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E01259-F904-8F4F-89A4-0EE59520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Pool Routers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just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managed</a:t>
            </a:r>
            <a:r>
              <a:rPr lang="sv-SE" sz="2400" b="1" i="1" dirty="0">
                <a:solidFill>
                  <a:srgbClr val="FFE699"/>
                </a:solidFill>
              </a:rPr>
              <a:t> pool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workers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Elbow Connector 4">
            <a:extLst>
              <a:ext uri="{FF2B5EF4-FFF2-40B4-BE49-F238E27FC236}">
                <a16:creationId xmlns:a16="http://schemas.microsoft.com/office/drawing/2014/main" id="{CD33DDA5-3D4F-E547-A29A-D7A086F03AB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56C2B37-78E1-034B-BB97-A6BFD1BB4B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F380503B-6DAE-234E-9031-D3002FFECB5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45811F5C-3468-E54E-9F09-974918FC951C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A64F734-0714-2544-8826-614B031F6AB7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982B308-BA22-5745-AED3-76B6478BEB41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41964E0F-E3C7-214B-AF44-B2162B3ECDC1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E47AD730-5BBB-5045-8BE1-6BBA03FA0DA3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2" name="Oval Callout 20">
            <a:extLst>
              <a:ext uri="{FF2B5EF4-FFF2-40B4-BE49-F238E27FC236}">
                <a16:creationId xmlns:a16="http://schemas.microsoft.com/office/drawing/2014/main" id="{53AC1968-E7B9-2648-B807-2DD4CE49A18E}"/>
              </a:ext>
            </a:extLst>
          </p:cNvPr>
          <p:cNvSpPr/>
          <p:nvPr/>
        </p:nvSpPr>
        <p:spPr>
          <a:xfrm>
            <a:off x="4890952" y="5724525"/>
            <a:ext cx="2503290" cy="768350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router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4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Group vs Pool 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Why</a:t>
            </a:r>
            <a:r>
              <a:rPr lang="sv-SE" sz="2400" b="1" i="1" dirty="0">
                <a:solidFill>
                  <a:srgbClr val="FFE699"/>
                </a:solidFill>
              </a:rPr>
              <a:t> not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Built</a:t>
            </a:r>
            <a:r>
              <a:rPr lang="sv-SE" sz="2400" b="1" i="1" dirty="0">
                <a:solidFill>
                  <a:srgbClr val="FFE699"/>
                </a:solidFill>
              </a:rPr>
              <a:t> in router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use-cases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Logging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17658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920C9D-6067-CD44-AD4D-0928364D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Round Robin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374558-EC8C-774E-B9AB-9B585A0B9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routing</a:t>
            </a:r>
            <a:r>
              <a:rPr lang="sv-SE" sz="2400" b="1" i="1" dirty="0">
                <a:solidFill>
                  <a:srgbClr val="FFE699"/>
                </a:solidFill>
              </a:rPr>
              <a:t>, as the </a:t>
            </a:r>
            <a:r>
              <a:rPr lang="sv-SE" sz="2400" b="1" i="1" dirty="0" err="1">
                <a:solidFill>
                  <a:srgbClr val="FFE699"/>
                </a:solidFill>
              </a:rPr>
              <a:t>name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implies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allow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to pass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in a 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fashion to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b="1" i="1" dirty="0" err="1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15EBD4D-FB78-124E-983B-FAE60DFA609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653C7703-0638-CC43-8496-3CEBA022768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04A289B8-F164-5242-9871-B2C67B60DECE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DA76E7-004B-8043-AC64-C7D30EF36719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648BB9-ADB2-EC40-BAD1-1CB1A2DF1B67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DC833D-6382-1049-97B2-000E5AF02D49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22939E-7C9D-F148-8261-4C3A39791F24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2DA9A2-D000-4A47-90D7-B1D7CE5B9589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F492110-7892-B449-AFEB-206BE0167D55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D62A0C-32C8-1A42-AC59-4A13892A1052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1BE843-A1B0-0D44-9AEE-605D8BC12D65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6A75710-3231-D149-BE4D-2DDCF996AC43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EB2AB0-433E-7344-A985-353F0A557095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F9E952-B012-5545-B281-4DB2C48C16B3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4579DF-846D-7343-967B-79038382F945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654931-99B0-8A48-A4E2-83979ECBC320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5D35E6-CFE8-B14B-A64A-2F92D2B064C2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D05DC37-1818-8A42-8323-B7AB9A90D053}"/>
              </a:ext>
            </a:extLst>
          </p:cNvPr>
          <p:cNvSpPr/>
          <p:nvPr/>
        </p:nvSpPr>
        <p:spPr>
          <a:xfrm>
            <a:off x="8839822" y="3569196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24EC401B-8F3F-714C-9B1B-DBEE51B03A03}"/>
              </a:ext>
            </a:extLst>
          </p:cNvPr>
          <p:cNvSpPr/>
          <p:nvPr/>
        </p:nvSpPr>
        <p:spPr>
          <a:xfrm>
            <a:off x="8839822" y="4501295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4084753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4BB466-84DB-9744-8BC7-45BBEA5C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Random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27B9E0F-D291-7047-AA7B-5FA8651A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For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to the router, it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pick a </a:t>
            </a:r>
            <a:r>
              <a:rPr lang="sv-SE" sz="2400" b="1" i="1" dirty="0" err="1">
                <a:solidFill>
                  <a:srgbClr val="FFE699"/>
                </a:solidFill>
              </a:rPr>
              <a:t>random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2707709C-9148-384D-8270-F56F087FA05A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F59E5E84-D55B-514E-860A-CB5AB9F9FD1C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252CE7A-46E8-744D-8D0B-12C89958DF64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B98F8A-EFF5-E442-AE8D-3DC7ED4B79D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076E5A-F76B-9643-BD29-1E879D139F1C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2DDB643-0C4E-E842-9F40-83F3C40EBB60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5C57C2-A893-6649-B76E-83F3E8E3A23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C379E7-8810-0A4E-A388-2BAA884A1F98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871833-3DE5-C447-B378-AAE7D4079D77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646F853-9C32-144F-90E0-0EA481EA7076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C022ED-668C-2249-B28B-4AE2DFD3690B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86EA79-4A4C-9A4B-B5F4-23AC525960D7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F68C01C-F95A-6045-81DE-6B6B2B41112A}"/>
                </a:ext>
              </a:extLst>
            </p:cNvPr>
            <p:cNvSpPr/>
            <p:nvPr/>
          </p:nvSpPr>
          <p:spPr>
            <a:xfrm>
              <a:off x="5483310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390977-DC35-6541-B5D1-59482092FEFB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71DB1B4-5A8A-804B-8DB9-ADB2B4727CD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595001-4175-0D4B-90BB-4B666669149C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32967-A959-EA4D-808F-1AF606CADCBF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73A4C316-A3CA-FF4D-909F-9FAB03DBB1AE}"/>
              </a:ext>
            </a:extLst>
          </p:cNvPr>
          <p:cNvSpPr/>
          <p:nvPr/>
        </p:nvSpPr>
        <p:spPr>
          <a:xfrm>
            <a:off x="4324884" y="5393987"/>
            <a:ext cx="1749520" cy="607669"/>
          </a:xfrm>
          <a:prstGeom prst="wedgeEllipseCallout">
            <a:avLst>
              <a:gd name="adj1" fmla="val 22750"/>
              <a:gd name="adj2" fmla="val -144362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22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BEC8FD-130B-294C-8BC6-F29085DC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Broadcast </a:t>
            </a:r>
            <a:r>
              <a:rPr lang="sv-SE" dirty="0" err="1">
                <a:latin typeface="Arial Rounded MT Bold" panose="020F0704030504030204" pitchFamily="34" charset="77"/>
              </a:rPr>
              <a:t>Routng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ABF50D-2D05-F543-BD0A-F770D168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E12C55D3-CCEB-0C41-AA5E-999D5E6B85C2}"/>
              </a:ext>
            </a:extLst>
          </p:cNvPr>
          <p:cNvGrpSpPr/>
          <p:nvPr/>
        </p:nvGrpSpPr>
        <p:grpSpPr>
          <a:xfrm>
            <a:off x="2362701" y="3477600"/>
            <a:ext cx="5638860" cy="1701873"/>
            <a:chOff x="2362701" y="2396288"/>
            <a:chExt cx="5638860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A4D997C6-ACDC-D94C-9AB4-94E58525310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262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74FC651D-8E94-3A48-BC1F-63199112AF3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256DBA-7A37-7547-870D-CE3D9603B1AF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652A93-317B-4E47-B86D-23BC6EB3D484}"/>
                </a:ext>
              </a:extLst>
            </p:cNvPr>
            <p:cNvCxnSpPr/>
            <p:nvPr/>
          </p:nvCxnSpPr>
          <p:spPr>
            <a:xfrm>
              <a:off x="2515163" y="3248905"/>
              <a:ext cx="1000895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C56C9D-39D4-4247-9AB1-B1700D8B2DCB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E5BAFE-8162-A044-A611-2456752C26F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B5B320-7AAF-3641-B86F-D5C556968F1C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4E46C7-E2BD-364C-89E8-820D71F93BED}"/>
                </a:ext>
              </a:extLst>
            </p:cNvPr>
            <p:cNvSpPr/>
            <p:nvPr/>
          </p:nvSpPr>
          <p:spPr>
            <a:xfrm>
              <a:off x="5497726" y="2444882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56BD8C-CFAC-FF45-A1D2-E8D2DE9DDE1F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83BC82-F050-214C-835F-C447759CA7E2}"/>
                </a:ext>
              </a:extLst>
            </p:cNvPr>
            <p:cNvSpPr/>
            <p:nvPr/>
          </p:nvSpPr>
          <p:spPr>
            <a:xfrm>
              <a:off x="5497726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49A4C0-351F-B640-BBED-EEBC2E10A751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D039B-DE58-2548-BE11-65FFE0FCEAAF}"/>
                </a:ext>
              </a:extLst>
            </p:cNvPr>
            <p:cNvSpPr/>
            <p:nvPr/>
          </p:nvSpPr>
          <p:spPr>
            <a:xfrm>
              <a:off x="5497726" y="3657605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1044459-D5FE-DC4E-B49C-9D3CBE57141D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B0A3446-862F-B14E-A4CD-6C5FAC094AAB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5DAC9D-1FFD-464A-9ABF-13ECD9180B66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9CD1495-BA70-724B-A61C-068D16DFAEA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6E8B227-460F-F24E-BE62-04F027339A5F}"/>
              </a:ext>
            </a:extLst>
          </p:cNvPr>
          <p:cNvSpPr/>
          <p:nvPr/>
        </p:nvSpPr>
        <p:spPr>
          <a:xfrm>
            <a:off x="2362701" y="2990445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”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799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A94A2B-053F-FD43-9EB4-2A01F7B3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compute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hash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sent to it, and </a:t>
            </a: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select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42DFB7B2-EA46-4949-80DF-0158CC9B706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55CA3764-F876-024F-B834-706FE7B574D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01E8DDD-7DFD-0747-B91A-5B2FD220A646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029324-6093-0C4E-9EB4-D25F816CD5D3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0735CD-D8C3-224C-9995-973DAD654793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48AD5CB-415B-7146-AB71-97B6C6F2A4A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69A8CF-881D-F140-B366-5730B6C0DDAC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8AA49-2D0D-234A-9CB2-B2460147DA84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51A9EC-D01D-7345-8DEB-104B608978C2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020B416-46DF-684B-93A3-8709A71F4084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5C9F54-7D4E-B04C-B019-3762727665CD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0E3CDE8-C50B-CD4C-8F72-930E1AD07144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AF13B45-AEB5-D34F-872A-9B3586259968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7D109F-E10E-0044-918A-65B5E87CC120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F4B7447-24D4-9C41-87CA-FEF5EABCA28A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EC8A7-A96B-334F-9DB2-15304F8DE05A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C294851-DDE7-CA4C-869A-1C28461267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1">
            <a:extLst>
              <a:ext uri="{FF2B5EF4-FFF2-40B4-BE49-F238E27FC236}">
                <a16:creationId xmlns:a16="http://schemas.microsoft.com/office/drawing/2014/main" id="{C9799465-4E5C-3C40-9F21-B54E0E830E98}"/>
              </a:ext>
            </a:extLst>
          </p:cNvPr>
          <p:cNvSpPr/>
          <p:nvPr/>
        </p:nvSpPr>
        <p:spPr>
          <a:xfrm>
            <a:off x="3148216" y="5234333"/>
            <a:ext cx="2792261" cy="1129381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and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60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24" name="Oval Callout 49">
            <a:extLst>
              <a:ext uri="{FF2B5EF4-FFF2-40B4-BE49-F238E27FC236}">
                <a16:creationId xmlns:a16="http://schemas.microsoft.com/office/drawing/2014/main" id="{E738C816-3813-5043-B5BA-0A15B4904920}"/>
              </a:ext>
            </a:extLst>
          </p:cNvPr>
          <p:cNvSpPr/>
          <p:nvPr/>
        </p:nvSpPr>
        <p:spPr>
          <a:xfrm>
            <a:off x="4092235" y="19992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hash of 123 to routee1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E512045-7B05-244F-9E0C-FFEFE10169EB}"/>
              </a:ext>
            </a:extLst>
          </p:cNvPr>
          <p:cNvGrpSpPr/>
          <p:nvPr/>
        </p:nvGrpSpPr>
        <p:grpSpPr>
          <a:xfrm>
            <a:off x="9453890" y="3042899"/>
            <a:ext cx="618093" cy="2654354"/>
            <a:chOff x="9454230" y="2476589"/>
            <a:chExt cx="437638" cy="2654354"/>
          </a:xfrm>
        </p:grpSpPr>
        <p:cxnSp>
          <p:nvCxnSpPr>
            <p:cNvPr id="66" name="Straight Arrow Connector 43">
              <a:extLst>
                <a:ext uri="{FF2B5EF4-FFF2-40B4-BE49-F238E27FC236}">
                  <a16:creationId xmlns:a16="http://schemas.microsoft.com/office/drawing/2014/main" id="{197437C5-190F-5D4B-950F-CA5D3FE3C37B}"/>
                </a:ext>
              </a:extLst>
            </p:cNvPr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44">
              <a:extLst>
                <a:ext uri="{FF2B5EF4-FFF2-40B4-BE49-F238E27FC236}">
                  <a16:creationId xmlns:a16="http://schemas.microsoft.com/office/drawing/2014/main" id="{98FCBABF-79AC-AE45-BC56-A70DD3223D5F}"/>
                </a:ext>
              </a:extLst>
            </p:cNvPr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>
              <a:extLst>
                <a:ext uri="{FF2B5EF4-FFF2-40B4-BE49-F238E27FC236}">
                  <a16:creationId xmlns:a16="http://schemas.microsoft.com/office/drawing/2014/main" id="{B42D7A85-C216-DE46-BCA3-597072424128}"/>
                </a:ext>
              </a:extLst>
            </p:cNvPr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48">
            <a:extLst>
              <a:ext uri="{FF2B5EF4-FFF2-40B4-BE49-F238E27FC236}">
                <a16:creationId xmlns:a16="http://schemas.microsoft.com/office/drawing/2014/main" id="{B706FCFE-C0F9-5144-A67A-F0BD69F76393}"/>
              </a:ext>
            </a:extLst>
          </p:cNvPr>
          <p:cNvCxnSpPr/>
          <p:nvPr/>
        </p:nvCxnSpPr>
        <p:spPr>
          <a:xfrm>
            <a:off x="4978406" y="434003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6">
            <a:extLst>
              <a:ext uri="{FF2B5EF4-FFF2-40B4-BE49-F238E27FC236}">
                <a16:creationId xmlns:a16="http://schemas.microsoft.com/office/drawing/2014/main" id="{DE25B25C-57B2-D34B-A300-95A28838C271}"/>
              </a:ext>
            </a:extLst>
          </p:cNvPr>
          <p:cNvCxnSpPr/>
          <p:nvPr/>
        </p:nvCxnSpPr>
        <p:spPr>
          <a:xfrm>
            <a:off x="4978406" y="434003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4">
            <a:extLst>
              <a:ext uri="{FF2B5EF4-FFF2-40B4-BE49-F238E27FC236}">
                <a16:creationId xmlns:a16="http://schemas.microsoft.com/office/drawing/2014/main" id="{2A33238F-F528-794A-AFA5-AC1F20A0736C}"/>
              </a:ext>
            </a:extLst>
          </p:cNvPr>
          <p:cNvSpPr/>
          <p:nvPr/>
        </p:nvSpPr>
        <p:spPr>
          <a:xfrm>
            <a:off x="8535264" y="513567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A0FC5D62-1F7F-3A40-A378-C346AF025BCE}"/>
              </a:ext>
            </a:extLst>
          </p:cNvPr>
          <p:cNvSpPr/>
          <p:nvPr/>
        </p:nvSpPr>
        <p:spPr>
          <a:xfrm>
            <a:off x="8535948" y="3801505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52">
            <a:extLst>
              <a:ext uri="{FF2B5EF4-FFF2-40B4-BE49-F238E27FC236}">
                <a16:creationId xmlns:a16="http://schemas.microsoft.com/office/drawing/2014/main" id="{4F8E8476-B2FC-724F-AB00-8857CAFDC0E4}"/>
              </a:ext>
            </a:extLst>
          </p:cNvPr>
          <p:cNvSpPr/>
          <p:nvPr/>
        </p:nvSpPr>
        <p:spPr>
          <a:xfrm>
            <a:off x="8535264" y="2495644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51">
            <a:extLst>
              <a:ext uri="{FF2B5EF4-FFF2-40B4-BE49-F238E27FC236}">
                <a16:creationId xmlns:a16="http://schemas.microsoft.com/office/drawing/2014/main" id="{C3ADCB34-E8E0-914A-928A-B9D85CC006F4}"/>
              </a:ext>
            </a:extLst>
          </p:cNvPr>
          <p:cNvSpPr/>
          <p:nvPr/>
        </p:nvSpPr>
        <p:spPr>
          <a:xfrm>
            <a:off x="7369155" y="249766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8D169947-C311-9049-B18A-595505810592}"/>
              </a:ext>
            </a:extLst>
          </p:cNvPr>
          <p:cNvSpPr/>
          <p:nvPr/>
        </p:nvSpPr>
        <p:spPr>
          <a:xfrm>
            <a:off x="8573408" y="2586581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48EE470F-88C5-EA4A-BF8F-D34FC613C665}"/>
              </a:ext>
            </a:extLst>
          </p:cNvPr>
          <p:cNvSpPr/>
          <p:nvPr/>
        </p:nvSpPr>
        <p:spPr>
          <a:xfrm>
            <a:off x="8573408" y="2928342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7216A923-8833-AB46-A071-4643C292C420}"/>
              </a:ext>
            </a:extLst>
          </p:cNvPr>
          <p:cNvSpPr/>
          <p:nvPr/>
        </p:nvSpPr>
        <p:spPr>
          <a:xfrm>
            <a:off x="8573407" y="328032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CEEB4B6C-5BF8-5744-B3C1-7299C9F82E9D}"/>
              </a:ext>
            </a:extLst>
          </p:cNvPr>
          <p:cNvSpPr/>
          <p:nvPr/>
        </p:nvSpPr>
        <p:spPr>
          <a:xfrm>
            <a:off x="7417922" y="2586802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B939D441-E203-3142-848A-7FCEE0D372AA}"/>
              </a:ext>
            </a:extLst>
          </p:cNvPr>
          <p:cNvSpPr/>
          <p:nvPr/>
        </p:nvSpPr>
        <p:spPr>
          <a:xfrm>
            <a:off x="7417922" y="2928563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38" name="Rounded Rectangle 31">
            <a:extLst>
              <a:ext uri="{FF2B5EF4-FFF2-40B4-BE49-F238E27FC236}">
                <a16:creationId xmlns:a16="http://schemas.microsoft.com/office/drawing/2014/main" id="{8CC022D8-25BA-E847-8A35-00FBC82D5802}"/>
              </a:ext>
            </a:extLst>
          </p:cNvPr>
          <p:cNvSpPr/>
          <p:nvPr/>
        </p:nvSpPr>
        <p:spPr>
          <a:xfrm>
            <a:off x="7417922" y="3280745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DAC15776-EBB9-AC47-94FC-B7201A2B7A96}"/>
              </a:ext>
            </a:extLst>
          </p:cNvPr>
          <p:cNvSpPr/>
          <p:nvPr/>
        </p:nvSpPr>
        <p:spPr>
          <a:xfrm>
            <a:off x="8573407" y="3886799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6D497E0D-F819-5849-8011-DFE37BE4B633}"/>
              </a:ext>
            </a:extLst>
          </p:cNvPr>
          <p:cNvSpPr/>
          <p:nvPr/>
        </p:nvSpPr>
        <p:spPr>
          <a:xfrm>
            <a:off x="8573407" y="4228560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35">
            <a:extLst>
              <a:ext uri="{FF2B5EF4-FFF2-40B4-BE49-F238E27FC236}">
                <a16:creationId xmlns:a16="http://schemas.microsoft.com/office/drawing/2014/main" id="{341D4759-E0E3-9A44-9D6A-1666749DB615}"/>
              </a:ext>
            </a:extLst>
          </p:cNvPr>
          <p:cNvSpPr/>
          <p:nvPr/>
        </p:nvSpPr>
        <p:spPr>
          <a:xfrm>
            <a:off x="8566067" y="4582258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8343C92F-776F-2F4F-9C87-08CEB974FCEF}"/>
              </a:ext>
            </a:extLst>
          </p:cNvPr>
          <p:cNvSpPr/>
          <p:nvPr/>
        </p:nvSpPr>
        <p:spPr>
          <a:xfrm>
            <a:off x="8575573" y="5230590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43" name="Rounded Rectangle 38">
            <a:extLst>
              <a:ext uri="{FF2B5EF4-FFF2-40B4-BE49-F238E27FC236}">
                <a16:creationId xmlns:a16="http://schemas.microsoft.com/office/drawing/2014/main" id="{71A4D979-6308-AF4A-AE11-0D636F6680AA}"/>
              </a:ext>
            </a:extLst>
          </p:cNvPr>
          <p:cNvSpPr/>
          <p:nvPr/>
        </p:nvSpPr>
        <p:spPr>
          <a:xfrm>
            <a:off x="8575573" y="5572351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39">
            <a:extLst>
              <a:ext uri="{FF2B5EF4-FFF2-40B4-BE49-F238E27FC236}">
                <a16:creationId xmlns:a16="http://schemas.microsoft.com/office/drawing/2014/main" id="{A47C25E1-3FAC-A440-B121-F35607B5EA15}"/>
              </a:ext>
            </a:extLst>
          </p:cNvPr>
          <p:cNvSpPr/>
          <p:nvPr/>
        </p:nvSpPr>
        <p:spPr>
          <a:xfrm>
            <a:off x="8573407" y="5910264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5" name="Rounded Rectangle 40">
            <a:extLst>
              <a:ext uri="{FF2B5EF4-FFF2-40B4-BE49-F238E27FC236}">
                <a16:creationId xmlns:a16="http://schemas.microsoft.com/office/drawing/2014/main" id="{18FC31FF-4DBA-E943-9DB6-87F5317D3170}"/>
              </a:ext>
            </a:extLst>
          </p:cNvPr>
          <p:cNvSpPr/>
          <p:nvPr/>
        </p:nvSpPr>
        <p:spPr>
          <a:xfrm>
            <a:off x="10171998" y="28004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AE2E1F83-C346-4C46-8D15-FB362FBFFC50}"/>
              </a:ext>
            </a:extLst>
          </p:cNvPr>
          <p:cNvSpPr/>
          <p:nvPr/>
        </p:nvSpPr>
        <p:spPr>
          <a:xfrm>
            <a:off x="10171998" y="406668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47" name="Rounded Rectangle 42">
            <a:extLst>
              <a:ext uri="{FF2B5EF4-FFF2-40B4-BE49-F238E27FC236}">
                <a16:creationId xmlns:a16="http://schemas.microsoft.com/office/drawing/2014/main" id="{089BB46D-37B7-3E47-BE2D-FF919B2D272A}"/>
              </a:ext>
            </a:extLst>
          </p:cNvPr>
          <p:cNvSpPr/>
          <p:nvPr/>
        </p:nvSpPr>
        <p:spPr>
          <a:xfrm>
            <a:off x="10171997" y="543848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FA8E7A6-661E-E848-8585-38D10F8B25B5}"/>
              </a:ext>
            </a:extLst>
          </p:cNvPr>
          <p:cNvCxnSpPr/>
          <p:nvPr/>
        </p:nvCxnSpPr>
        <p:spPr>
          <a:xfrm flipV="1">
            <a:off x="4978406" y="305021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20">
            <a:extLst>
              <a:ext uri="{FF2B5EF4-FFF2-40B4-BE49-F238E27FC236}">
                <a16:creationId xmlns:a16="http://schemas.microsoft.com/office/drawing/2014/main" id="{375CAAEC-9A49-0244-8892-34904107941E}"/>
              </a:ext>
            </a:extLst>
          </p:cNvPr>
          <p:cNvSpPr/>
          <p:nvPr/>
        </p:nvSpPr>
        <p:spPr>
          <a:xfrm>
            <a:off x="5297159" y="407626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50" name="Snip Single Corner Rectangle 23">
            <a:extLst>
              <a:ext uri="{FF2B5EF4-FFF2-40B4-BE49-F238E27FC236}">
                <a16:creationId xmlns:a16="http://schemas.microsoft.com/office/drawing/2014/main" id="{CFFB0D43-767D-E64B-90A0-25DAC283E73D}"/>
              </a:ext>
            </a:extLst>
          </p:cNvPr>
          <p:cNvSpPr/>
          <p:nvPr/>
        </p:nvSpPr>
        <p:spPr>
          <a:xfrm>
            <a:off x="538394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nip Single Corner Rectangle 22">
            <a:extLst>
              <a:ext uri="{FF2B5EF4-FFF2-40B4-BE49-F238E27FC236}">
                <a16:creationId xmlns:a16="http://schemas.microsoft.com/office/drawing/2014/main" id="{586C4E0A-D95C-E94D-A684-BC3F453E17E8}"/>
              </a:ext>
            </a:extLst>
          </p:cNvPr>
          <p:cNvSpPr/>
          <p:nvPr/>
        </p:nvSpPr>
        <p:spPr>
          <a:xfrm>
            <a:off x="1685251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nip Single Corner Rectangle 21">
            <a:extLst>
              <a:ext uri="{FF2B5EF4-FFF2-40B4-BE49-F238E27FC236}">
                <a16:creationId xmlns:a16="http://schemas.microsoft.com/office/drawing/2014/main" id="{907F9640-DC8D-7A45-887F-3B58C3EFF82F}"/>
              </a:ext>
            </a:extLst>
          </p:cNvPr>
          <p:cNvSpPr/>
          <p:nvPr/>
        </p:nvSpPr>
        <p:spPr>
          <a:xfrm>
            <a:off x="2832108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C6576618-4590-FB44-A364-51308506608D}"/>
              </a:ext>
            </a:extLst>
          </p:cNvPr>
          <p:cNvSpPr/>
          <p:nvPr/>
        </p:nvSpPr>
        <p:spPr>
          <a:xfrm>
            <a:off x="585148" y="3862376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6EDA375F-8B68-464A-8468-A5E3E4CC672B}"/>
              </a:ext>
            </a:extLst>
          </p:cNvPr>
          <p:cNvSpPr/>
          <p:nvPr/>
        </p:nvSpPr>
        <p:spPr>
          <a:xfrm>
            <a:off x="585148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EEAB2F2C-6BA2-B443-80BE-1363FC0A5856}"/>
              </a:ext>
            </a:extLst>
          </p:cNvPr>
          <p:cNvSpPr/>
          <p:nvPr/>
        </p:nvSpPr>
        <p:spPr>
          <a:xfrm>
            <a:off x="585148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6" name="Rounded Rectangle 9">
            <a:extLst>
              <a:ext uri="{FF2B5EF4-FFF2-40B4-BE49-F238E27FC236}">
                <a16:creationId xmlns:a16="http://schemas.microsoft.com/office/drawing/2014/main" id="{481F67BB-A3BA-094A-89F7-11645EABE519}"/>
              </a:ext>
            </a:extLst>
          </p:cNvPr>
          <p:cNvSpPr/>
          <p:nvPr/>
        </p:nvSpPr>
        <p:spPr>
          <a:xfrm>
            <a:off x="1732005" y="386237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D9677309-5B7C-3E43-88CD-0569FF556746}"/>
              </a:ext>
            </a:extLst>
          </p:cNvPr>
          <p:cNvSpPr/>
          <p:nvPr/>
        </p:nvSpPr>
        <p:spPr>
          <a:xfrm>
            <a:off x="1732005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58" name="Rounded Rectangle 11">
            <a:extLst>
              <a:ext uri="{FF2B5EF4-FFF2-40B4-BE49-F238E27FC236}">
                <a16:creationId xmlns:a16="http://schemas.microsoft.com/office/drawing/2014/main" id="{BD6474C3-D62D-024A-AE01-13DB2A4B1508}"/>
              </a:ext>
            </a:extLst>
          </p:cNvPr>
          <p:cNvSpPr/>
          <p:nvPr/>
        </p:nvSpPr>
        <p:spPr>
          <a:xfrm>
            <a:off x="1732005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6EC4625E-E40C-6E4A-872C-358C6625CC34}"/>
              </a:ext>
            </a:extLst>
          </p:cNvPr>
          <p:cNvSpPr/>
          <p:nvPr/>
        </p:nvSpPr>
        <p:spPr>
          <a:xfrm>
            <a:off x="2878862" y="3876396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60" name="Rounded Rectangle 14">
            <a:extLst>
              <a:ext uri="{FF2B5EF4-FFF2-40B4-BE49-F238E27FC236}">
                <a16:creationId xmlns:a16="http://schemas.microsoft.com/office/drawing/2014/main" id="{D1488FE0-BFB7-1A48-AC6D-9946A199D93E}"/>
              </a:ext>
            </a:extLst>
          </p:cNvPr>
          <p:cNvSpPr/>
          <p:nvPr/>
        </p:nvSpPr>
        <p:spPr>
          <a:xfrm>
            <a:off x="2878862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DFA6F052-CF72-1C4C-BDCC-759056DF02B6}"/>
              </a:ext>
            </a:extLst>
          </p:cNvPr>
          <p:cNvSpPr/>
          <p:nvPr/>
        </p:nvSpPr>
        <p:spPr>
          <a:xfrm>
            <a:off x="2878862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2" name="Snip Single Corner Rectangle 16">
            <a:extLst>
              <a:ext uri="{FF2B5EF4-FFF2-40B4-BE49-F238E27FC236}">
                <a16:creationId xmlns:a16="http://schemas.microsoft.com/office/drawing/2014/main" id="{3F5C20D5-7101-D149-AA72-FB28FF84BD47}"/>
              </a:ext>
            </a:extLst>
          </p:cNvPr>
          <p:cNvSpPr/>
          <p:nvPr/>
        </p:nvSpPr>
        <p:spPr>
          <a:xfrm>
            <a:off x="3978965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17">
            <a:extLst>
              <a:ext uri="{FF2B5EF4-FFF2-40B4-BE49-F238E27FC236}">
                <a16:creationId xmlns:a16="http://schemas.microsoft.com/office/drawing/2014/main" id="{E63AE301-1C02-5B44-B101-190EC6DD0FA6}"/>
              </a:ext>
            </a:extLst>
          </p:cNvPr>
          <p:cNvSpPr/>
          <p:nvPr/>
        </p:nvSpPr>
        <p:spPr>
          <a:xfrm>
            <a:off x="4025719" y="387639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64" name="Rounded Rectangle 18">
            <a:extLst>
              <a:ext uri="{FF2B5EF4-FFF2-40B4-BE49-F238E27FC236}">
                <a16:creationId xmlns:a16="http://schemas.microsoft.com/office/drawing/2014/main" id="{3DBECED4-F8E6-1846-818F-C01231920A38}"/>
              </a:ext>
            </a:extLst>
          </p:cNvPr>
          <p:cNvSpPr/>
          <p:nvPr/>
        </p:nvSpPr>
        <p:spPr>
          <a:xfrm>
            <a:off x="4025719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55">
            <a:extLst>
              <a:ext uri="{FF2B5EF4-FFF2-40B4-BE49-F238E27FC236}">
                <a16:creationId xmlns:a16="http://schemas.microsoft.com/office/drawing/2014/main" id="{BB4F179A-8C82-DE4F-B674-AA3965F34B89}"/>
              </a:ext>
            </a:extLst>
          </p:cNvPr>
          <p:cNvSpPr/>
          <p:nvPr/>
        </p:nvSpPr>
        <p:spPr>
          <a:xfrm>
            <a:off x="4025719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635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>
                <a:latin typeface="Arial Rounded MT Bold" panose="020F0704030504030204" pitchFamily="34" charset="77"/>
              </a:rPr>
              <a:t>Router </a:t>
            </a:r>
            <a:r>
              <a:rPr lang="sv-SE" sz="4000" i="1" dirty="0">
                <a:latin typeface="Arial Rounded MT Bold" panose="020F070403050403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154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There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two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”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” in </a:t>
            </a: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Receive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63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Open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2471623" y="2715207"/>
            <a:ext cx="2209435" cy="1053768"/>
          </a:xfrm>
          <a:prstGeom prst="wedgeEllipseCallout">
            <a:avLst>
              <a:gd name="adj1" fmla="val 53389"/>
              <a:gd name="adj2" fmla="val 93286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773045" y="5170909"/>
            <a:ext cx="3390899" cy="1187725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159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On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topic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 Greg Youngs presentation ”8 </a:t>
            </a:r>
            <a:r>
              <a:rPr lang="sv-SE" sz="2400" b="1" i="1" dirty="0" err="1">
                <a:solidFill>
                  <a:srgbClr val="FFE699"/>
                </a:solidFill>
              </a:rPr>
              <a:t>lines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code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74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Persistence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r>
              <a:rPr lang="sv-SE" sz="2400" b="1" i="1" dirty="0">
                <a:solidFill>
                  <a:srgbClr val="FFE699"/>
                </a:solidFill>
              </a:rPr>
              <a:t>, is </a:t>
            </a:r>
            <a:r>
              <a:rPr lang="sv-SE" sz="2400" b="1" i="1" dirty="0" err="1">
                <a:solidFill>
                  <a:srgbClr val="FFE699"/>
                </a:solidFill>
              </a:rPr>
              <a:t>based</a:t>
            </a:r>
            <a:r>
              <a:rPr lang="sv-SE" sz="2400" b="1" i="1" dirty="0">
                <a:solidFill>
                  <a:srgbClr val="FFE699"/>
                </a:solidFill>
              </a:rPr>
              <a:t> on the </a:t>
            </a:r>
            <a:r>
              <a:rPr lang="sv-SE" sz="2400" b="1" i="1" dirty="0" err="1">
                <a:solidFill>
                  <a:srgbClr val="FFE699"/>
                </a:solidFill>
              </a:rPr>
              <a:t>concepts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eventsourcing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942531" y="2536455"/>
            <a:ext cx="2581275" cy="1002834"/>
          </a:xfrm>
          <a:prstGeom prst="wedgeEllipseCallout">
            <a:avLst>
              <a:gd name="adj1" fmla="val 15120"/>
              <a:gd name="adj2" fmla="val 11512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DB</a:t>
            </a: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3661800" y="5176330"/>
            <a:ext cx="3142736" cy="1396097"/>
          </a:xfrm>
          <a:prstGeom prst="wedgeEllipseCallout">
            <a:avLst>
              <a:gd name="adj1" fmla="val 11759"/>
              <a:gd name="adj2" fmla="val -95101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start/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replayed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workload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patterns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-pulling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Dropping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1578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Fan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 – </a:t>
            </a:r>
            <a:r>
              <a:rPr lang="sv-SE" sz="2400" b="1" i="1" dirty="0" err="1">
                <a:solidFill>
                  <a:srgbClr val="FFE699"/>
                </a:solidFill>
              </a:rPr>
              <a:t>quickest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targets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4" name="Elbow Connector 29">
            <a:extLst>
              <a:ext uri="{FF2B5EF4-FFF2-40B4-BE49-F238E27FC236}">
                <a16:creationId xmlns:a16="http://schemas.microsoft.com/office/drawing/2014/main" id="{BC1B20F5-7C70-7547-AE50-D02E8683CE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0">
            <a:extLst>
              <a:ext uri="{FF2B5EF4-FFF2-40B4-BE49-F238E27FC236}">
                <a16:creationId xmlns:a16="http://schemas.microsoft.com/office/drawing/2014/main" id="{85E05764-21FE-F24C-A5BC-9AAAC6DEFBE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1">
            <a:extLst>
              <a:ext uri="{FF2B5EF4-FFF2-40B4-BE49-F238E27FC236}">
                <a16:creationId xmlns:a16="http://schemas.microsoft.com/office/drawing/2014/main" id="{82FD57A1-E184-1843-8338-E5270C2E17F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76415917-E4EB-3541-B100-FEFF6C9D0B04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35">
            <a:extLst>
              <a:ext uri="{FF2B5EF4-FFF2-40B4-BE49-F238E27FC236}">
                <a16:creationId xmlns:a16="http://schemas.microsoft.com/office/drawing/2014/main" id="{2A9E42E2-BA05-844E-BA3F-46B6A92983E1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ounded Rectangle 36">
            <a:extLst>
              <a:ext uri="{FF2B5EF4-FFF2-40B4-BE49-F238E27FC236}">
                <a16:creationId xmlns:a16="http://schemas.microsoft.com/office/drawing/2014/main" id="{84657AFD-D2FF-1A4C-8895-7550CD72D25C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DA434E78-26A5-2944-868B-DE509F5B1621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2ADEFD59-ED76-D049-8AE5-50100C1BC5FC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Rounded Rectangle 41">
            <a:extLst>
              <a:ext uri="{FF2B5EF4-FFF2-40B4-BE49-F238E27FC236}">
                <a16:creationId xmlns:a16="http://schemas.microsoft.com/office/drawing/2014/main" id="{4F55B0F4-D114-DE4D-B75D-BE1E2285F11B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7DA0563C-8107-BC4A-B034-9B5B8D02CA08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14" name="Rounded Rectangle 43">
            <a:extLst>
              <a:ext uri="{FF2B5EF4-FFF2-40B4-BE49-F238E27FC236}">
                <a16:creationId xmlns:a16="http://schemas.microsoft.com/office/drawing/2014/main" id="{B57B91FF-93E7-4545-8F39-257E160AB981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15" name="Rounded Rectangle 44">
            <a:extLst>
              <a:ext uri="{FF2B5EF4-FFF2-40B4-BE49-F238E27FC236}">
                <a16:creationId xmlns:a16="http://schemas.microsoft.com/office/drawing/2014/main" id="{5B53F3FC-3CF1-C444-A977-04DE9BA962D7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16" name="Oval Callout 45">
            <a:extLst>
              <a:ext uri="{FF2B5EF4-FFF2-40B4-BE49-F238E27FC236}">
                <a16:creationId xmlns:a16="http://schemas.microsoft.com/office/drawing/2014/main" id="{081E21A8-65DD-514E-A9AF-C72CD2E1374F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 out</a:t>
            </a:r>
          </a:p>
        </p:txBody>
      </p:sp>
      <p:sp>
        <p:nvSpPr>
          <p:cNvPr id="17" name="Rounded Rectangle 71">
            <a:extLst>
              <a:ext uri="{FF2B5EF4-FFF2-40B4-BE49-F238E27FC236}">
                <a16:creationId xmlns:a16="http://schemas.microsoft.com/office/drawing/2014/main" id="{63FF0F5A-D94B-EF49-A8F9-E9492CAD8C52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635746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first reply</a:t>
            </a: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72371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36727A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solidFill>
            <a:srgbClr val="7F807D"/>
          </a:solidFill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3759111" y="3141510"/>
            <a:ext cx="3689439" cy="1042278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Require</a:t>
            </a:r>
            <a:r>
              <a:rPr lang="sv-SE" sz="1600" b="1" dirty="0">
                <a:solidFill>
                  <a:schemeClr val="bg1"/>
                </a:solidFill>
              </a:rPr>
              <a:t> same </a:t>
            </a:r>
            <a:r>
              <a:rPr lang="sv-SE" sz="1600" b="1" dirty="0" err="1">
                <a:solidFill>
                  <a:schemeClr val="bg1"/>
                </a:solidFill>
              </a:rPr>
              <a:t>reply</a:t>
            </a:r>
            <a:r>
              <a:rPr lang="sv-SE" sz="1600" b="1" dirty="0">
                <a:solidFill>
                  <a:schemeClr val="bg1"/>
                </a:solidFill>
              </a:rPr>
              <a:t> from at </a:t>
            </a:r>
            <a:r>
              <a:rPr lang="sv-SE" sz="1600" b="1" dirty="0" err="1">
                <a:solidFill>
                  <a:schemeClr val="bg1"/>
                </a:solidFill>
              </a:rPr>
              <a:t>least</a:t>
            </a:r>
            <a:r>
              <a:rPr lang="sv-SE" sz="1600" b="1" dirty="0">
                <a:solidFill>
                  <a:schemeClr val="bg1"/>
                </a:solidFill>
              </a:rPr>
              <a:t> N </a:t>
            </a:r>
            <a:r>
              <a:rPr lang="sv-SE" sz="1600" b="1" dirty="0" err="1">
                <a:solidFill>
                  <a:schemeClr val="bg1"/>
                </a:solidFill>
              </a:rPr>
              <a:t>workers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914014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the naive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C1A8A099-96D3-0E4C-8380-725C13A11633}"/>
              </a:ext>
            </a:extLst>
          </p:cNvPr>
          <p:cNvGrpSpPr/>
          <p:nvPr/>
        </p:nvGrpSpPr>
        <p:grpSpPr>
          <a:xfrm>
            <a:off x="1931862" y="4414018"/>
            <a:ext cx="8328276" cy="376844"/>
            <a:chOff x="3256163" y="3851318"/>
            <a:chExt cx="5679673" cy="376844"/>
          </a:xfrm>
        </p:grpSpPr>
        <p:cxnSp>
          <p:nvCxnSpPr>
            <p:cNvPr id="34" name="Straight Arrow Connector 4">
              <a:extLst>
                <a:ext uri="{FF2B5EF4-FFF2-40B4-BE49-F238E27FC236}">
                  <a16:creationId xmlns:a16="http://schemas.microsoft.com/office/drawing/2014/main" id="{F84AA532-90CA-374E-A912-2122D8F9B53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A4EC8B22-18DB-6647-A848-33F0EEDA00D2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D966FCE5-02BA-C344-8246-41B5100064C6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7" name="Group 50">
            <a:extLst>
              <a:ext uri="{FF2B5EF4-FFF2-40B4-BE49-F238E27FC236}">
                <a16:creationId xmlns:a16="http://schemas.microsoft.com/office/drawing/2014/main" id="{47968046-C179-9D4C-A472-3FBF75B52EFA}"/>
              </a:ext>
            </a:extLst>
          </p:cNvPr>
          <p:cNvGrpSpPr/>
          <p:nvPr/>
        </p:nvGrpSpPr>
        <p:grpSpPr>
          <a:xfrm>
            <a:off x="4299619" y="4414018"/>
            <a:ext cx="3469480" cy="360218"/>
            <a:chOff x="4299619" y="4414018"/>
            <a:chExt cx="3469480" cy="360218"/>
          </a:xfrm>
        </p:grpSpPr>
        <p:sp>
          <p:nvSpPr>
            <p:cNvPr id="38" name="Rounded Rectangle 18">
              <a:extLst>
                <a:ext uri="{FF2B5EF4-FFF2-40B4-BE49-F238E27FC236}">
                  <a16:creationId xmlns:a16="http://schemas.microsoft.com/office/drawing/2014/main" id="{D3792BB3-73D3-F44A-9838-12E879B4259D}"/>
                </a:ext>
              </a:extLst>
            </p:cNvPr>
            <p:cNvSpPr/>
            <p:nvPr/>
          </p:nvSpPr>
          <p:spPr>
            <a:xfrm>
              <a:off x="429961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9" name="Rounded Rectangle 19">
              <a:extLst>
                <a:ext uri="{FF2B5EF4-FFF2-40B4-BE49-F238E27FC236}">
                  <a16:creationId xmlns:a16="http://schemas.microsoft.com/office/drawing/2014/main" id="{895BBBF9-297A-FE44-8065-CA1013536487}"/>
                </a:ext>
              </a:extLst>
            </p:cNvPr>
            <p:cNvSpPr/>
            <p:nvPr/>
          </p:nvSpPr>
          <p:spPr>
            <a:xfrm>
              <a:off x="4936020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20">
              <a:extLst>
                <a:ext uri="{FF2B5EF4-FFF2-40B4-BE49-F238E27FC236}">
                  <a16:creationId xmlns:a16="http://schemas.microsoft.com/office/drawing/2014/main" id="{26CFCE33-8C72-9A46-9C64-4C8FA9F902D3}"/>
                </a:ext>
              </a:extLst>
            </p:cNvPr>
            <p:cNvSpPr/>
            <p:nvPr/>
          </p:nvSpPr>
          <p:spPr>
            <a:xfrm>
              <a:off x="55836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7">
              <a:extLst>
                <a:ext uri="{FF2B5EF4-FFF2-40B4-BE49-F238E27FC236}">
                  <a16:creationId xmlns:a16="http://schemas.microsoft.com/office/drawing/2014/main" id="{8697DFF7-299B-1A4B-88C9-F6BFBB388863}"/>
                </a:ext>
              </a:extLst>
            </p:cNvPr>
            <p:cNvSpPr/>
            <p:nvPr/>
          </p:nvSpPr>
          <p:spPr>
            <a:xfrm>
              <a:off x="62161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8">
              <a:extLst>
                <a:ext uri="{FF2B5EF4-FFF2-40B4-BE49-F238E27FC236}">
                  <a16:creationId xmlns:a16="http://schemas.microsoft.com/office/drawing/2014/main" id="{D42B2AB1-6AEA-2240-82D1-9482E56408BD}"/>
                </a:ext>
              </a:extLst>
            </p:cNvPr>
            <p:cNvSpPr/>
            <p:nvPr/>
          </p:nvSpPr>
          <p:spPr>
            <a:xfrm>
              <a:off x="6852525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9">
              <a:extLst>
                <a:ext uri="{FF2B5EF4-FFF2-40B4-BE49-F238E27FC236}">
                  <a16:creationId xmlns:a16="http://schemas.microsoft.com/office/drawing/2014/main" id="{EF4D1844-F92D-784C-B174-7EF33B38D26D}"/>
                </a:ext>
              </a:extLst>
            </p:cNvPr>
            <p:cNvSpPr/>
            <p:nvPr/>
          </p:nvSpPr>
          <p:spPr>
            <a:xfrm>
              <a:off x="750012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Oval Callout 51">
            <a:extLst>
              <a:ext uri="{FF2B5EF4-FFF2-40B4-BE49-F238E27FC236}">
                <a16:creationId xmlns:a16="http://schemas.microsoft.com/office/drawing/2014/main" id="{03893A24-4D9B-7A4C-B61F-ACD6C7FCE6B4}"/>
              </a:ext>
            </a:extLst>
          </p:cNvPr>
          <p:cNvSpPr/>
          <p:nvPr/>
        </p:nvSpPr>
        <p:spPr>
          <a:xfrm>
            <a:off x="356158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Add a delay after each message</a:t>
            </a:r>
          </a:p>
        </p:txBody>
      </p:sp>
    </p:spTree>
    <p:extLst>
      <p:ext uri="{BB962C8B-B14F-4D97-AF65-F5344CB8AC3E}">
        <p14:creationId xmlns:p14="http://schemas.microsoft.com/office/powerpoint/2010/main" val="2441966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a </a:t>
            </a:r>
            <a:r>
              <a:rPr lang="sv-SE" sz="2400" b="1" i="1" dirty="0" err="1">
                <a:solidFill>
                  <a:srgbClr val="FFE699"/>
                </a:solidFill>
              </a:rPr>
              <a:t>better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6" name="Group 17">
            <a:extLst>
              <a:ext uri="{FF2B5EF4-FFF2-40B4-BE49-F238E27FC236}">
                <a16:creationId xmlns:a16="http://schemas.microsoft.com/office/drawing/2014/main" id="{F48C992A-68F7-9347-AEDF-A8415C520A60}"/>
              </a:ext>
            </a:extLst>
          </p:cNvPr>
          <p:cNvGrpSpPr/>
          <p:nvPr/>
        </p:nvGrpSpPr>
        <p:grpSpPr>
          <a:xfrm>
            <a:off x="1931862" y="4414018"/>
            <a:ext cx="8328276" cy="376846"/>
            <a:chOff x="3256163" y="3851318"/>
            <a:chExt cx="5679673" cy="376846"/>
          </a:xfrm>
        </p:grpSpPr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D1874C9C-9110-F443-98FA-CF0528405190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D2281DD4-A49A-0F44-8482-3F39F2AA37D4}"/>
                </a:ext>
              </a:extLst>
            </p:cNvPr>
            <p:cNvSpPr/>
            <p:nvPr/>
          </p:nvSpPr>
          <p:spPr>
            <a:xfrm>
              <a:off x="6051665" y="3851321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F2CEEA4-459D-DC49-87BB-E92FED5100CE}"/>
                </a:ext>
              </a:extLst>
            </p:cNvPr>
            <p:cNvSpPr/>
            <p:nvPr/>
          </p:nvSpPr>
          <p:spPr>
            <a:xfrm>
              <a:off x="4653914" y="3851320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52F490D-2A7A-2B43-AA16-750001C0911F}"/>
                </a:ext>
              </a:extLst>
            </p:cNvPr>
            <p:cNvSpPr/>
            <p:nvPr/>
          </p:nvSpPr>
          <p:spPr>
            <a:xfrm>
              <a:off x="7449415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C2A9319-7E6B-6B4B-B4BD-E8B701D75DB1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DF30C0EB-AFA1-524F-9522-00DFCA99E584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6757CC5-5019-6E40-987F-B916D42A84E7}"/>
              </a:ext>
            </a:extLst>
          </p:cNvPr>
          <p:cNvGrpSpPr/>
          <p:nvPr/>
        </p:nvGrpSpPr>
        <p:grpSpPr>
          <a:xfrm>
            <a:off x="4210418" y="4414018"/>
            <a:ext cx="984731" cy="360218"/>
            <a:chOff x="4831252" y="3851318"/>
            <a:chExt cx="984731" cy="360218"/>
          </a:xfrm>
        </p:grpSpPr>
        <p:sp>
          <p:nvSpPr>
            <p:cNvPr id="25" name="Rounded Rectangle 18">
              <a:extLst>
                <a:ext uri="{FF2B5EF4-FFF2-40B4-BE49-F238E27FC236}">
                  <a16:creationId xmlns:a16="http://schemas.microsoft.com/office/drawing/2014/main" id="{41C3EB31-33F4-6040-9B82-75612AE3C4AA}"/>
                </a:ext>
              </a:extLst>
            </p:cNvPr>
            <p:cNvSpPr/>
            <p:nvPr/>
          </p:nvSpPr>
          <p:spPr>
            <a:xfrm>
              <a:off x="4831252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19">
              <a:extLst>
                <a:ext uri="{FF2B5EF4-FFF2-40B4-BE49-F238E27FC236}">
                  <a16:creationId xmlns:a16="http://schemas.microsoft.com/office/drawing/2014/main" id="{CC0BA380-40F0-2C48-8ED0-A45C7F35E9A3}"/>
                </a:ext>
              </a:extLst>
            </p:cNvPr>
            <p:cNvSpPr/>
            <p:nvPr/>
          </p:nvSpPr>
          <p:spPr>
            <a:xfrm>
              <a:off x="518937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A9ADA2DD-4549-F347-B65B-5DE99E541A10}"/>
                </a:ext>
              </a:extLst>
            </p:cNvPr>
            <p:cNvSpPr/>
            <p:nvPr/>
          </p:nvSpPr>
          <p:spPr>
            <a:xfrm>
              <a:off x="554701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388DC594-877A-6448-A44C-64E9546DCA75}"/>
              </a:ext>
            </a:extLst>
          </p:cNvPr>
          <p:cNvGrpSpPr/>
          <p:nvPr/>
        </p:nvGrpSpPr>
        <p:grpSpPr>
          <a:xfrm>
            <a:off x="6254386" y="4414018"/>
            <a:ext cx="984731" cy="360218"/>
            <a:chOff x="6229003" y="3851318"/>
            <a:chExt cx="984731" cy="360218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87538DA4-D43C-FC4B-A137-7F407196AD1A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2">
              <a:extLst>
                <a:ext uri="{FF2B5EF4-FFF2-40B4-BE49-F238E27FC236}">
                  <a16:creationId xmlns:a16="http://schemas.microsoft.com/office/drawing/2014/main" id="{355AA64B-1537-9845-946C-6F4ED02629DF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23">
              <a:extLst>
                <a:ext uri="{FF2B5EF4-FFF2-40B4-BE49-F238E27FC236}">
                  <a16:creationId xmlns:a16="http://schemas.microsoft.com/office/drawing/2014/main" id="{48723E9F-30C8-0A44-92CF-AD1A60E857B1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87A32905-BE93-1E45-A6CF-85F990C50070}"/>
              </a:ext>
            </a:extLst>
          </p:cNvPr>
          <p:cNvGrpSpPr/>
          <p:nvPr/>
        </p:nvGrpSpPr>
        <p:grpSpPr>
          <a:xfrm>
            <a:off x="8314255" y="4414018"/>
            <a:ext cx="984731" cy="360218"/>
            <a:chOff x="6229003" y="3851318"/>
            <a:chExt cx="984731" cy="360218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73B20F9D-9935-AC4A-90A6-85F9B2685D2E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29">
              <a:extLst>
                <a:ext uri="{FF2B5EF4-FFF2-40B4-BE49-F238E27FC236}">
                  <a16:creationId xmlns:a16="http://schemas.microsoft.com/office/drawing/2014/main" id="{56D7EE18-045D-DB49-8033-B7B58B9F11B3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F7FCDE6-BD47-0748-AAF3-AB60B3336A87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Callout 26">
            <a:extLst>
              <a:ext uri="{FF2B5EF4-FFF2-40B4-BE49-F238E27FC236}">
                <a16:creationId xmlns:a16="http://schemas.microsoft.com/office/drawing/2014/main" id="{2856A4DB-2EA1-D047-A4C7-EF8F696215AE}"/>
              </a:ext>
            </a:extLst>
          </p:cNvPr>
          <p:cNvSpPr/>
          <p:nvPr/>
        </p:nvSpPr>
        <p:spPr>
          <a:xfrm>
            <a:off x="253751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Limit messages per time slice</a:t>
            </a:r>
          </a:p>
        </p:txBody>
      </p:sp>
    </p:spTree>
    <p:extLst>
      <p:ext uri="{BB962C8B-B14F-4D97-AF65-F5344CB8AC3E}">
        <p14:creationId xmlns:p14="http://schemas.microsoft.com/office/powerpoint/2010/main" val="4124411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4352252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4296113" y="51160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239552" y="5645518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1C10F6BF-075C-A723-B124-81BB3F6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0E0F7498-E71B-2102-A904-97E8FD6B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3937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2" name="Oval 1"/>
          <p:cNvSpPr/>
          <p:nvPr/>
        </p:nvSpPr>
        <p:spPr>
          <a:xfrm>
            <a:off x="6614695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6677921" y="5116046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6621360" y="564551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8D744F-ECC3-AD63-7BD9-2C6186C0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0A117E0-E4DB-59EB-0560-D057B07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7334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 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6CAFEA64-59F6-974A-BF44-0E1AB1062ED1}"/>
              </a:ext>
            </a:extLst>
          </p:cNvPr>
          <p:cNvSpPr/>
          <p:nvPr/>
        </p:nvSpPr>
        <p:spPr>
          <a:xfrm>
            <a:off x="7377267" y="3293864"/>
            <a:ext cx="1414536" cy="1393775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1</a:t>
            </a: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5FC561E9-9850-1E46-B2BC-2550547BBCE4}"/>
              </a:ext>
            </a:extLst>
          </p:cNvPr>
          <p:cNvSpPr/>
          <p:nvPr/>
        </p:nvSpPr>
        <p:spPr>
          <a:xfrm>
            <a:off x="3411279" y="3293864"/>
            <a:ext cx="1414536" cy="294748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Producer</a:t>
            </a:r>
          </a:p>
        </p:txBody>
      </p:sp>
      <p:sp>
        <p:nvSpPr>
          <p:cNvPr id="36" name="Freeform 41">
            <a:extLst>
              <a:ext uri="{FF2B5EF4-FFF2-40B4-BE49-F238E27FC236}">
                <a16:creationId xmlns:a16="http://schemas.microsoft.com/office/drawing/2014/main" id="{6A56868A-AEF7-2746-A858-05FCE66051CF}"/>
              </a:ext>
            </a:extLst>
          </p:cNvPr>
          <p:cNvSpPr/>
          <p:nvPr/>
        </p:nvSpPr>
        <p:spPr>
          <a:xfrm>
            <a:off x="4999740" y="3804715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7B1260B1-E7F5-BC49-9024-0B063B18F212}"/>
              </a:ext>
            </a:extLst>
          </p:cNvPr>
          <p:cNvSpPr/>
          <p:nvPr/>
        </p:nvSpPr>
        <p:spPr>
          <a:xfrm>
            <a:off x="5010566" y="3345185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38" name="Rounded Rectangle 43">
            <a:extLst>
              <a:ext uri="{FF2B5EF4-FFF2-40B4-BE49-F238E27FC236}">
                <a16:creationId xmlns:a16="http://schemas.microsoft.com/office/drawing/2014/main" id="{A6E8910E-EA62-244D-85A9-D97D5EC01B0C}"/>
              </a:ext>
            </a:extLst>
          </p:cNvPr>
          <p:cNvSpPr/>
          <p:nvPr/>
        </p:nvSpPr>
        <p:spPr>
          <a:xfrm>
            <a:off x="7366441" y="4857844"/>
            <a:ext cx="1414536" cy="138350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2</a:t>
            </a:r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01448F9C-D84C-5849-A948-8058373A9333}"/>
              </a:ext>
            </a:extLst>
          </p:cNvPr>
          <p:cNvSpPr/>
          <p:nvPr/>
        </p:nvSpPr>
        <p:spPr>
          <a:xfrm>
            <a:off x="4988914" y="5368694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40" name="Freeform 46">
            <a:extLst>
              <a:ext uri="{FF2B5EF4-FFF2-40B4-BE49-F238E27FC236}">
                <a16:creationId xmlns:a16="http://schemas.microsoft.com/office/drawing/2014/main" id="{858F554F-8FAF-D440-ABB4-9F64645CCB9C}"/>
              </a:ext>
            </a:extLst>
          </p:cNvPr>
          <p:cNvSpPr/>
          <p:nvPr/>
        </p:nvSpPr>
        <p:spPr>
          <a:xfrm>
            <a:off x="4999740" y="4909164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0ED185FD-8625-0043-9B23-BB2C001E1F99}"/>
              </a:ext>
            </a:extLst>
          </p:cNvPr>
          <p:cNvSpPr/>
          <p:nvPr/>
        </p:nvSpPr>
        <p:spPr>
          <a:xfrm>
            <a:off x="5005153" y="4262618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50A77855-7417-ED42-A2D9-A3C79A5B5630}"/>
              </a:ext>
            </a:extLst>
          </p:cNvPr>
          <p:cNvSpPr/>
          <p:nvPr/>
        </p:nvSpPr>
        <p:spPr>
          <a:xfrm>
            <a:off x="4994327" y="5826597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</p:spTree>
    <p:extLst>
      <p:ext uri="{BB962C8B-B14F-4D97-AF65-F5344CB8AC3E}">
        <p14:creationId xmlns:p14="http://schemas.microsoft.com/office/powerpoint/2010/main" val="501374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Remote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Actors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  <a:endParaRPr lang="sv-SE" b="1" dirty="0">
              <a:solidFill>
                <a:srgbClr val="FFE699"/>
              </a:solidFill>
            </a:endParaRP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79639DB3-9B84-5667-8CF4-C721C98C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86" y="2504159"/>
            <a:ext cx="1172409" cy="14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elektronik, visa&#10;&#10;Automatiskt genererad beskrivning">
            <a:extLst>
              <a:ext uri="{FF2B5EF4-FFF2-40B4-BE49-F238E27FC236}">
                <a16:creationId xmlns:a16="http://schemas.microsoft.com/office/drawing/2014/main" id="{9A3AD66E-10E0-72D6-1C90-946D8DA0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2077"/>
            <a:ext cx="7772400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Transparency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Set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Serialization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Json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Protobuf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Walkthrough</a:t>
            </a:r>
            <a:r>
              <a:rPr lang="sv-SE" sz="2400" b="1" i="1" dirty="0">
                <a:solidFill>
                  <a:srgbClr val="FFE699"/>
                </a:solidFill>
              </a:rPr>
              <a:t> Chat </a:t>
            </a:r>
            <a:r>
              <a:rPr lang="sv-SE" sz="2400" b="1" i="1" dirty="0" err="1">
                <a:solidFill>
                  <a:srgbClr val="FFE699"/>
                </a:solidFill>
              </a:rPr>
              <a:t>example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Kinds,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Spawn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9723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b="53149"/>
          <a:stretch/>
        </p:blipFill>
        <p:spPr bwMode="auto">
          <a:xfrm>
            <a:off x="931862" y="2063750"/>
            <a:ext cx="10328275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67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0"/>
            <a:ext cx="10328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11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21785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to.Remote">
            <a:extLst>
              <a:ext uri="{FF2B5EF4-FFF2-40B4-BE49-F238E27FC236}">
                <a16:creationId xmlns:a16="http://schemas.microsoft.com/office/drawing/2014/main" id="{6A51BA96-7F28-8B9A-567C-63AF0621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12192000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502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Remote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Spawn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7976636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06E7DF6C-0E64-FA64-4A08-A4E3C85A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22" y="1387475"/>
            <a:ext cx="10177155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90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>
                <a:latin typeface="Arial Rounded MT Bold" panose="020F0704030504030204" pitchFamily="34" charset="77"/>
              </a:rPr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6" y="2504159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2274838"/>
            <a:ext cx="7244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2400" b="1" i="1">
                <a:solidFill>
                  <a:srgbClr val="FFE699"/>
                </a:solidFill>
              </a:defRPr>
            </a:lvl1pPr>
          </a:lstStyle>
          <a:p>
            <a:pPr algn="l"/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:</a:t>
            </a:r>
          </a:p>
          <a:p>
            <a:pPr algn="l"/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Virtually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existing</a:t>
            </a:r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Addressed</a:t>
            </a:r>
            <a:r>
              <a:rPr lang="sv-SE" dirty="0"/>
              <a:t> via ”</a:t>
            </a:r>
            <a:r>
              <a:rPr lang="sv-SE" dirty="0" err="1"/>
              <a:t>Identity</a:t>
            </a:r>
            <a:r>
              <a:rPr lang="sv-SE" dirty="0"/>
              <a:t>” and ”Kind”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Request</a:t>
            </a:r>
            <a:r>
              <a:rPr lang="sv-SE" dirty="0"/>
              <a:t> </a:t>
            </a:r>
            <a:r>
              <a:rPr lang="sv-SE" dirty="0" err="1"/>
              <a:t>Response</a:t>
            </a:r>
            <a:r>
              <a:rPr lang="sv-SE" dirty="0"/>
              <a:t> driven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ontop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plain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B173DB78-4832-8369-755C-D56B49CB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062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</a:t>
            </a: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Arial Rounded MT Bold" panose="020F0704030504030204" pitchFamily="34" charset="77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Callout 49">
            <a:extLst>
              <a:ext uri="{FF2B5EF4-FFF2-40B4-BE49-F238E27FC236}">
                <a16:creationId xmlns:a16="http://schemas.microsoft.com/office/drawing/2014/main" id="{06179F43-1E7D-02DF-B9B0-8D7EFB120074}"/>
              </a:ext>
            </a:extLst>
          </p:cNvPr>
          <p:cNvSpPr/>
          <p:nvPr/>
        </p:nvSpPr>
        <p:spPr>
          <a:xfrm>
            <a:off x="656625" y="49964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1, 2, 3, 4, 5</a:t>
            </a:r>
          </a:p>
        </p:txBody>
      </p:sp>
    </p:spTree>
    <p:extLst>
      <p:ext uri="{BB962C8B-B14F-4D97-AF65-F5344CB8AC3E}">
        <p14:creationId xmlns:p14="http://schemas.microsoft.com/office/powerpoint/2010/main" val="236054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18436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  <p:sp>
        <p:nvSpPr>
          <p:cNvPr id="2" name="Rounded Rectangle 68">
            <a:extLst>
              <a:ext uri="{FF2B5EF4-FFF2-40B4-BE49-F238E27FC236}">
                <a16:creationId xmlns:a16="http://schemas.microsoft.com/office/drawing/2014/main" id="{4ACAE977-604F-5E34-A142-09986D7841CD}"/>
              </a:ext>
            </a:extLst>
          </p:cNvPr>
          <p:cNvSpPr/>
          <p:nvPr/>
        </p:nvSpPr>
        <p:spPr>
          <a:xfrm>
            <a:off x="1212171" y="3144774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Key</a:t>
            </a:r>
            <a:endParaRPr lang="sv-SE" sz="1400" b="1" dirty="0"/>
          </a:p>
        </p:txBody>
      </p:sp>
      <p:sp>
        <p:nvSpPr>
          <p:cNvPr id="3" name="Rounded Rectangle 68">
            <a:extLst>
              <a:ext uri="{FF2B5EF4-FFF2-40B4-BE49-F238E27FC236}">
                <a16:creationId xmlns:a16="http://schemas.microsoft.com/office/drawing/2014/main" id="{8030BA90-300E-6695-F9E5-092C51F9D790}"/>
              </a:ext>
            </a:extLst>
          </p:cNvPr>
          <p:cNvSpPr/>
          <p:nvPr/>
        </p:nvSpPr>
        <p:spPr>
          <a:xfrm>
            <a:off x="1200363" y="493749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Value</a:t>
            </a:r>
            <a:endParaRPr lang="sv-SE" sz="1400" b="1" dirty="0"/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A01818C3-DCD7-981D-4FCB-F961AB8B4B13}"/>
              </a:ext>
            </a:extLst>
          </p:cNvPr>
          <p:cNvSpPr/>
          <p:nvPr/>
        </p:nvSpPr>
        <p:spPr>
          <a:xfrm>
            <a:off x="8468141" y="261450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Distributed</a:t>
            </a:r>
            <a:r>
              <a:rPr lang="sv-SE" sz="1400" b="1" dirty="0"/>
              <a:t> </a:t>
            </a:r>
            <a:r>
              <a:rPr lang="sv-SE" sz="1400" b="1" dirty="0" err="1"/>
              <a:t>Hashtable</a:t>
            </a:r>
            <a:endParaRPr lang="sv-SE" sz="1400" b="1" dirty="0"/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DBBD0334-BA07-AA90-5993-E2AC203C4567}"/>
              </a:ext>
            </a:extLst>
          </p:cNvPr>
          <p:cNvSpPr/>
          <p:nvPr/>
        </p:nvSpPr>
        <p:spPr>
          <a:xfrm>
            <a:off x="266700" y="2636300"/>
            <a:ext cx="10458450" cy="4050250"/>
          </a:xfrm>
          <a:prstGeom prst="ellipse">
            <a:avLst/>
          </a:prstGeom>
          <a:noFill/>
          <a:ln w="60325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ounded Rectangle 68">
            <a:extLst>
              <a:ext uri="{FF2B5EF4-FFF2-40B4-BE49-F238E27FC236}">
                <a16:creationId xmlns:a16="http://schemas.microsoft.com/office/drawing/2014/main" id="{52282B9E-7D4D-B29D-4925-2072EDD97EDC}"/>
              </a:ext>
            </a:extLst>
          </p:cNvPr>
          <p:cNvSpPr/>
          <p:nvPr/>
        </p:nvSpPr>
        <p:spPr>
          <a:xfrm>
            <a:off x="10029746" y="3569233"/>
            <a:ext cx="2208067" cy="496330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i="0" dirty="0">
                <a:solidFill>
                  <a:schemeClr val="tx1"/>
                </a:solidFill>
                <a:effectLst/>
                <a:latin typeface="-apple-system"/>
              </a:rPr>
              <a:t>Rendezvous</a:t>
            </a:r>
          </a:p>
          <a:p>
            <a:pPr algn="ctr"/>
            <a:r>
              <a:rPr lang="sv-SE" sz="1400" b="1" dirty="0" err="1">
                <a:solidFill>
                  <a:schemeClr val="tx1"/>
                </a:solidFill>
                <a:latin typeface="-apple-system"/>
              </a:rPr>
              <a:t>Algorithm</a:t>
            </a:r>
            <a:endParaRPr lang="sv-S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763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294712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SomeId124 + Kind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rgbClr val="59EC9F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SomeId123 + Kind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rgbClr val="59EC9F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F76982A6-9A9C-0758-0A92-10D98C1AA96F}"/>
              </a:ext>
            </a:extLst>
          </p:cNvPr>
          <p:cNvSpPr txBox="1"/>
          <p:nvPr/>
        </p:nvSpPr>
        <p:spPr>
          <a:xfrm>
            <a:off x="0" y="6670"/>
            <a:ext cx="121920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Challenges and solutions,</a:t>
            </a:r>
          </a:p>
          <a:p>
            <a:r>
              <a:rPr lang="sv-SE" sz="4000" i="1" dirty="0" err="1">
                <a:latin typeface="+mn-lt"/>
              </a:rPr>
              <a:t>Dealing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with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stream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processing</a:t>
            </a:r>
            <a:r>
              <a:rPr lang="sv-SE" sz="4000" i="1" dirty="0">
                <a:latin typeface="+mn-lt"/>
              </a:rPr>
              <a:t> at </a:t>
            </a:r>
            <a:r>
              <a:rPr lang="sv-SE" sz="4000" i="1" dirty="0" err="1">
                <a:latin typeface="+mn-lt"/>
              </a:rPr>
              <a:t>scale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687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reads</a:t>
            </a:r>
            <a:endParaRPr lang="sv-SE" sz="4000" i="1" dirty="0">
              <a:latin typeface="+mn-l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2EF711E-CDB0-DCA1-48A6-4C8F7C994112}"/>
              </a:ext>
            </a:extLst>
          </p:cNvPr>
          <p:cNvSpPr txBox="1"/>
          <p:nvPr/>
        </p:nvSpPr>
        <p:spPr>
          <a:xfrm>
            <a:off x="436209" y="2813447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Where</a:t>
            </a:r>
            <a:r>
              <a:rPr lang="sv-SE" sz="4000" b="0" i="1" dirty="0">
                <a:latin typeface="+mn-lt"/>
              </a:rPr>
              <a:t> is ”source </a:t>
            </a:r>
            <a:r>
              <a:rPr lang="sv-SE" sz="4000" b="0" i="1" dirty="0" err="1">
                <a:latin typeface="+mn-lt"/>
              </a:rPr>
              <a:t>of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truth</a:t>
            </a:r>
            <a:r>
              <a:rPr lang="sv-SE" sz="4000" b="0" i="1" dirty="0">
                <a:latin typeface="+mn-lt"/>
              </a:rPr>
              <a:t>?”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4059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099987" y="629477"/>
            <a:ext cx="2075960" cy="5599046"/>
            <a:chOff x="1099987" y="629477"/>
            <a:chExt cx="2075960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pil 9">
              <a:extLst>
                <a:ext uri="{FF2B5EF4-FFF2-40B4-BE49-F238E27FC236}">
                  <a16:creationId xmlns:a16="http://schemas.microsoft.com/office/drawing/2014/main" id="{745F73F9-0DBF-5F4C-90D0-AAFC2D8B0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F1319501-D1DD-0E49-B0FE-F4B5F6C8E32C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252118" y="629477"/>
            <a:ext cx="2075960" cy="5599046"/>
            <a:chOff x="1099987" y="629477"/>
            <a:chExt cx="2075960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pil 43">
              <a:extLst>
                <a:ext uri="{FF2B5EF4-FFF2-40B4-BE49-F238E27FC236}">
                  <a16:creationId xmlns:a16="http://schemas.microsoft.com/office/drawing/2014/main" id="{CF647526-98B9-E049-8F6E-0BF259FB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6" name="textruta 45">
              <a:extLst>
                <a:ext uri="{FF2B5EF4-FFF2-40B4-BE49-F238E27FC236}">
                  <a16:creationId xmlns:a16="http://schemas.microsoft.com/office/drawing/2014/main" id="{03F5F7A1-EB4A-6243-BAB7-130CDBBBD467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4943086" y="629477"/>
            <a:ext cx="2075960" cy="5599046"/>
            <a:chOff x="1099987" y="629477"/>
            <a:chExt cx="2075960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pil 50">
              <a:extLst>
                <a:ext uri="{FF2B5EF4-FFF2-40B4-BE49-F238E27FC236}">
                  <a16:creationId xmlns:a16="http://schemas.microsoft.com/office/drawing/2014/main" id="{D458B063-BC93-A342-B34A-C9266E0C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3" name="textruta 52">
              <a:extLst>
                <a:ext uri="{FF2B5EF4-FFF2-40B4-BE49-F238E27FC236}">
                  <a16:creationId xmlns:a16="http://schemas.microsoft.com/office/drawing/2014/main" id="{C22E23D4-1834-E04B-B290-5DC9BAEDA6DD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Stateless Service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361B8B68-7969-CD4F-9939-5D157BEDAAAC}"/>
              </a:ext>
            </a:extLst>
          </p:cNvPr>
          <p:cNvGrpSpPr/>
          <p:nvPr/>
        </p:nvGrpSpPr>
        <p:grpSpPr>
          <a:xfrm>
            <a:off x="1379148" y="4099048"/>
            <a:ext cx="1423381" cy="687490"/>
            <a:chOff x="1379148" y="4099048"/>
            <a:chExt cx="1423381" cy="687490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AAB26A-A5B0-294A-841C-6694A7178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CBD1320E-8A27-C948-A284-95799066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755369B-1E46-D64C-9466-BAE8C5967E6A}"/>
              </a:ext>
            </a:extLst>
          </p:cNvPr>
          <p:cNvGrpSpPr/>
          <p:nvPr/>
        </p:nvGrpSpPr>
        <p:grpSpPr>
          <a:xfrm>
            <a:off x="5245129" y="4099048"/>
            <a:ext cx="1423381" cy="687490"/>
            <a:chOff x="1379148" y="4099048"/>
            <a:chExt cx="1423381" cy="687490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D0814D8-FA41-4146-9E53-D3008900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5E7A787-271D-0B45-83F7-85FB6E0E0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E30BBBD-1FC5-C045-990A-7A900554F476}"/>
              </a:ext>
            </a:extLst>
          </p:cNvPr>
          <p:cNvGrpSpPr/>
          <p:nvPr/>
        </p:nvGrpSpPr>
        <p:grpSpPr>
          <a:xfrm>
            <a:off x="9540849" y="4099048"/>
            <a:ext cx="1423381" cy="687490"/>
            <a:chOff x="1379148" y="4099048"/>
            <a:chExt cx="1423381" cy="68749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A6FA6DF-7040-9A49-A199-FA7EB2319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D5B54817-D02F-C147-B014-9201BB29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ruta 64">
            <a:extLst>
              <a:ext uri="{FF2B5EF4-FFF2-40B4-BE49-F238E27FC236}">
                <a16:creationId xmlns:a16="http://schemas.microsoft.com/office/drawing/2014/main" id="{7DCA2852-2CE8-C246-85C9-59E2195D3222}"/>
              </a:ext>
            </a:extLst>
          </p:cNvPr>
          <p:cNvSpPr txBox="1"/>
          <p:nvPr/>
        </p:nvSpPr>
        <p:spPr>
          <a:xfrm>
            <a:off x="1302473" y="56769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23623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5" y="2132684"/>
            <a:ext cx="2456901" cy="236545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CC34A0BF-A563-185A-F470-4EAF8A532899}"/>
              </a:ext>
            </a:extLst>
          </p:cNvPr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Actor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Model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C5D69C-3AC2-7C0F-E6D4-DF5C17E23B49}"/>
              </a:ext>
            </a:extLst>
          </p:cNvPr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3B130201-0BCC-2F47-B267-C71F0E42E625}"/>
              </a:ext>
            </a:extLst>
          </p:cNvPr>
          <p:cNvSpPr txBox="1"/>
          <p:nvPr/>
        </p:nvSpPr>
        <p:spPr>
          <a:xfrm>
            <a:off x="316285" y="6211959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Never </a:t>
            </a:r>
            <a:r>
              <a:rPr lang="sv-SE" b="1" dirty="0" err="1"/>
              <a:t>interact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the DB from </a:t>
            </a:r>
            <a:r>
              <a:rPr lang="sv-SE" b="1" dirty="0" err="1"/>
              <a:t>elsewhere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12264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C2D2E08-F02D-9C44-9DD5-91FE2C4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CB4E5C3-AE79-644D-A4BA-AEDF7DA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9516F1E-4A81-2444-852E-E68A69AD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70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70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writes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0651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24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2F31ED1-5E59-B840-BBFB-4251C952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42B7DC4-906C-454C-AD5F-CC5643E0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427AE00-B4CF-B748-95C1-E4CBDC36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FF1A3D8-2B4B-6F4C-BF8E-406EB1A3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DCF4B40-02CE-E645-BAEE-C898BEF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26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97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Envelope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Pattern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25129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uster Events">
            <a:extLst>
              <a:ext uri="{FF2B5EF4-FFF2-40B4-BE49-F238E27FC236}">
                <a16:creationId xmlns:a16="http://schemas.microsoft.com/office/drawing/2014/main" id="{2976735F-2014-9842-85A6-E2098B2A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8359" r="2688" b="17117"/>
          <a:stretch/>
        </p:blipFill>
        <p:spPr bwMode="auto">
          <a:xfrm>
            <a:off x="377190" y="2240281"/>
            <a:ext cx="1148715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037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uster Events">
            <a:extLst>
              <a:ext uri="{FF2B5EF4-FFF2-40B4-BE49-F238E27FC236}">
                <a16:creationId xmlns:a16="http://schemas.microsoft.com/office/drawing/2014/main" id="{9DDC39E9-CDD5-C648-A237-ED3E4B46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756" r="1843" b="11108"/>
          <a:stretch/>
        </p:blipFill>
        <p:spPr bwMode="auto">
          <a:xfrm>
            <a:off x="320040" y="2194559"/>
            <a:ext cx="1164717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700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uster Events">
            <a:extLst>
              <a:ext uri="{FF2B5EF4-FFF2-40B4-BE49-F238E27FC236}">
                <a16:creationId xmlns:a16="http://schemas.microsoft.com/office/drawing/2014/main" id="{91010490-3E33-C74C-978F-E2222AEEA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5752" r="1000" b="8487"/>
          <a:stretch/>
        </p:blipFill>
        <p:spPr bwMode="auto">
          <a:xfrm>
            <a:off x="160020" y="2160271"/>
            <a:ext cx="1191006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0869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uster Events">
            <a:extLst>
              <a:ext uri="{FF2B5EF4-FFF2-40B4-BE49-F238E27FC236}">
                <a16:creationId xmlns:a16="http://schemas.microsoft.com/office/drawing/2014/main" id="{37019D68-E206-2348-8A63-99412A46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2259" r="4938" b="7379"/>
          <a:stretch/>
        </p:blipFill>
        <p:spPr bwMode="auto">
          <a:xfrm>
            <a:off x="331470" y="1737359"/>
            <a:ext cx="112585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93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21694</TotalTime>
  <Words>1975</Words>
  <Application>Microsoft Macintosh PowerPoint</Application>
  <PresentationFormat>Bredbild</PresentationFormat>
  <Paragraphs>680</Paragraphs>
  <Slides>113</Slides>
  <Notes>35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113</vt:i4>
      </vt:variant>
    </vt:vector>
  </HeadingPairs>
  <TitlesOfParts>
    <vt:vector size="121" baseType="lpstr">
      <vt:lpstr>-apple-system</vt:lpstr>
      <vt:lpstr>Arial</vt:lpstr>
      <vt:lpstr>Arial Rounded MT Bold</vt:lpstr>
      <vt:lpstr>Calibri</vt:lpstr>
      <vt:lpstr>Calibri Light</vt:lpstr>
      <vt:lpstr>Lobster Two</vt:lpstr>
      <vt:lpstr>Office Theme</vt:lpstr>
      <vt:lpstr>2_Office Theme</vt:lpstr>
      <vt:lpstr>PowerPoint-presentation</vt:lpstr>
      <vt:lpstr>Scaling up and out with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Messaging</vt:lpstr>
      <vt:lpstr>Messaging</vt:lpstr>
      <vt:lpstr>Messaging</vt:lpstr>
      <vt:lpstr>Messaging</vt:lpstr>
      <vt:lpstr>Messaging</vt:lpstr>
      <vt:lpstr>PowerPoint-presentation</vt:lpstr>
      <vt:lpstr>Messaging</vt:lpstr>
      <vt:lpstr>PowerPoint-presentation</vt:lpstr>
      <vt:lpstr>Messaging</vt:lpstr>
      <vt:lpstr>Messaging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Behaviors</vt:lpstr>
      <vt:lpstr>Behaviors</vt:lpstr>
      <vt:lpstr>PowerPoint-presentation</vt:lpstr>
      <vt:lpstr>Routers</vt:lpstr>
      <vt:lpstr>Group Routers</vt:lpstr>
      <vt:lpstr>Pool Routers</vt:lpstr>
      <vt:lpstr>Round Robin Routing</vt:lpstr>
      <vt:lpstr>Random Routing</vt:lpstr>
      <vt:lpstr>Broadcast Routng</vt:lpstr>
      <vt:lpstr>Consistent Hash Routing</vt:lpstr>
      <vt:lpstr>Consistent Hash Routing</vt:lpstr>
      <vt:lpstr>PowerPoint-presentation</vt:lpstr>
      <vt:lpstr>Middleware</vt:lpstr>
      <vt:lpstr>Middleware</vt:lpstr>
      <vt:lpstr>Middleware</vt:lpstr>
      <vt:lpstr>Persistence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Virtual Actors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2445</cp:revision>
  <dcterms:created xsi:type="dcterms:W3CDTF">2014-06-11T19:04:29Z</dcterms:created>
  <dcterms:modified xsi:type="dcterms:W3CDTF">2023-02-14T08:35:48Z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